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9" r:id="rId5"/>
    <p:sldMasterId id="2147483702" r:id="rId6"/>
  </p:sldMasterIdLst>
  <p:notesMasterIdLst>
    <p:notesMasterId r:id="rId31"/>
  </p:notesMasterIdLst>
  <p:sldIdLst>
    <p:sldId id="294" r:id="rId7"/>
    <p:sldId id="303" r:id="rId8"/>
    <p:sldId id="4702" r:id="rId9"/>
    <p:sldId id="262" r:id="rId10"/>
    <p:sldId id="264" r:id="rId11"/>
    <p:sldId id="4713" r:id="rId12"/>
    <p:sldId id="4704" r:id="rId13"/>
    <p:sldId id="4716" r:id="rId14"/>
    <p:sldId id="4698" r:id="rId15"/>
    <p:sldId id="9886" r:id="rId16"/>
    <p:sldId id="4714" r:id="rId17"/>
    <p:sldId id="1211" r:id="rId18"/>
    <p:sldId id="9885" r:id="rId19"/>
    <p:sldId id="1722" r:id="rId20"/>
    <p:sldId id="8197" r:id="rId21"/>
    <p:sldId id="8196" r:id="rId22"/>
    <p:sldId id="8198" r:id="rId23"/>
    <p:sldId id="1870" r:id="rId24"/>
    <p:sldId id="9887" r:id="rId25"/>
    <p:sldId id="9888" r:id="rId26"/>
    <p:sldId id="9889" r:id="rId27"/>
    <p:sldId id="9890" r:id="rId28"/>
    <p:sldId id="9891" r:id="rId29"/>
    <p:sldId id="567" r:id="rId30"/>
  </p:sldIdLst>
  <p:sldSz cx="12192000" cy="6858000"/>
  <p:notesSz cx="6858000" cy="10001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1322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F15CBC-2FA9-0B5C-A03F-0B60A597882B}" v="3" dt="2019-10-07T13:12:58.8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9" autoAdjust="0"/>
    <p:restoredTop sz="80956" autoAdjust="0"/>
  </p:normalViewPr>
  <p:slideViewPr>
    <p:cSldViewPr snapToGrid="0">
      <p:cViewPr varScale="1">
        <p:scale>
          <a:sx n="89" d="100"/>
          <a:sy n="89" d="100"/>
        </p:scale>
        <p:origin x="14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655F4-E55D-41F8-A7AC-A87444A50ADA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14AE9E-2A26-431C-9DC5-3595E41FB0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624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utomaticplancorrectiondemo.azurewebsites.net/index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49A09B-4A39-974B-9594-129A7470D5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4642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518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50443" y="1"/>
            <a:ext cx="2945659" cy="496411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2B2ED8-C573-45EF-BF68-CEC19505703A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11/27/2019 2:06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17906" y="9430092"/>
            <a:ext cx="678195" cy="496411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FB477C-1571-41C9-BBC7-51FB3C8C5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960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F80E2B-B978-4B3B-B24B-28D259BA0D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0888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F022759B-88B4-4CDE-A358-D8323665D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1bn investment in security</a:t>
            </a:r>
          </a:p>
          <a:p>
            <a:r>
              <a:rPr lang="en-GB" dirty="0"/>
              <a:t>Microsoft Red team blue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80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14AE9E-2A26-431C-9DC5-3595E41FB07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10195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14AE9E-2A26-431C-9DC5-3595E41FB07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307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AA3956-868B-4200-9482-2B872CEA553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11/27/2019 2:06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962860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53F96-0C86-40D3-B239-C179B145FA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120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814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4AE9E-2A26-431C-9DC5-3595E41FB07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228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http://automaticplancorrectiondemo.azurewebsites.net/index.html</a:t>
            </a:r>
            <a:endParaRPr lang="en-GB" dirty="0"/>
          </a:p>
          <a:p>
            <a:endParaRPr lang="en-GB" dirty="0">
              <a:cs typeface="Calibri"/>
            </a:endParaRPr>
          </a:p>
          <a:p>
            <a:endParaRPr lang="en-GB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4AE9E-2A26-431C-9DC5-3595E41FB07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264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630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4AE9E-2A26-431C-9DC5-3595E41FB07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0905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4AE9E-2A26-431C-9DC5-3595E41FB07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283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cs typeface="Calibri"/>
              </a:rPr>
              <a:t>Log analytics demo 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14AE9E-2A26-431C-9DC5-3595E41FB07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346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6330F-97EA-4CF8-9281-0FA494680F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41A86F-8EB7-4081-A07F-59E4F8037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A4420-C183-4B1B-940A-6C7EA9737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40BE-9E9C-4A21-9CC8-C39479901667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0D865-48A4-4AF8-A70E-09BF98CE3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4BE3A-BB3B-4C07-A7C9-0F11E245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3DF6-1B88-4EC9-B6B1-B67C7DA5A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3126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6683C-6620-4768-BA52-A09209994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88CC25-D833-4AC7-BE13-E2E8280103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3A681-46B7-44A6-B597-8FC128FA9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40BE-9E9C-4A21-9CC8-C39479901667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FAB79-13C6-4885-8C5F-C0801B0F4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7AD6D-B2EB-468D-B5F9-BCABF7C2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3DF6-1B88-4EC9-B6B1-B67C7DA5A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1423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4113FF-F06E-4228-A7B8-54AEE0F893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BF9604-7A61-4E3E-954B-EC65ABE0B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2969B-4635-443E-A285-631087D6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40BE-9E9C-4A21-9CC8-C39479901667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D6745-67FB-4D61-A480-4BDB86DBA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FAF74D-7C7F-447C-87AD-CBAEE5FFC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3DF6-1B88-4EC9-B6B1-B67C7DA5A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106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DB8C22-FB56-485D-B4F9-E8FC084E9ED0}"/>
              </a:ext>
            </a:extLst>
          </p:cNvPr>
          <p:cNvSpPr/>
          <p:nvPr userDrawn="1"/>
        </p:nvSpPr>
        <p:spPr bwMode="auto">
          <a:xfrm>
            <a:off x="269303" y="2759102"/>
            <a:ext cx="6545155" cy="3586713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3" y="2759101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2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3" y="4553489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4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14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8"/>
            <a:ext cx="11653523" cy="172505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11" indent="0">
              <a:buNone/>
              <a:defRPr/>
            </a:lvl3pPr>
            <a:lvl4pPr marL="448021" indent="0">
              <a:buNone/>
              <a:defRPr/>
            </a:lvl4pPr>
            <a:lvl5pPr marL="672032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818503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arning objectiv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C32E3F-5124-491D-BAA1-AC7A9B47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512"/>
            <a:ext cx="5826760" cy="7642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CF6E4-9FAE-4025-8123-F65F2C8EDD92}"/>
              </a:ext>
            </a:extLst>
          </p:cNvPr>
          <p:cNvSpPr txBox="1">
            <a:spLocks/>
          </p:cNvSpPr>
          <p:nvPr userDrawn="1"/>
        </p:nvSpPr>
        <p:spPr>
          <a:xfrm>
            <a:off x="2" y="1727554"/>
            <a:ext cx="7440637" cy="2341498"/>
          </a:xfrm>
          <a:prstGeom prst="rect">
            <a:avLst/>
          </a:prstGeom>
        </p:spPr>
        <p:txBody>
          <a:bodyPr vert="horz" wrap="square" lIns="448212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98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98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98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98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98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2353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2B3C331-8EDD-44AA-8FFC-AEED939BDD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33458" y="0"/>
            <a:ext cx="5758542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D6E2573-D677-40AA-BF3F-2E7EB04265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41" y="1811337"/>
            <a:ext cx="5826760" cy="4567692"/>
          </a:xfrm>
        </p:spPr>
        <p:txBody>
          <a:bodyPr/>
          <a:lstStyle>
            <a:lvl1pPr marL="0" indent="0">
              <a:spcBef>
                <a:spcPts val="800"/>
              </a:spcBef>
              <a:spcAft>
                <a:spcPts val="600"/>
              </a:spcAft>
              <a:buNone/>
              <a:defRPr sz="2400"/>
            </a:lvl1pPr>
            <a:lvl2pPr marL="336145" indent="0">
              <a:spcBef>
                <a:spcPts val="400"/>
              </a:spcBef>
              <a:spcAft>
                <a:spcPts val="200"/>
              </a:spcAft>
              <a:buNone/>
              <a:defRPr sz="1600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560241" indent="0">
              <a:buNone/>
              <a:defRPr sz="1200"/>
            </a:lvl3pPr>
            <a:lvl4pPr marL="784338" indent="0">
              <a:buNone/>
              <a:defRPr sz="1100"/>
            </a:lvl4pPr>
            <a:lvl5pPr marL="1008434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010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>
            <a:extLst>
              <a:ext uri="{FF2B5EF4-FFF2-40B4-BE49-F238E27FC236}">
                <a16:creationId xmlns:a16="http://schemas.microsoft.com/office/drawing/2014/main" id="{47F4D791-9F50-40E5-9CA8-87A272B297C7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EF9AA7-BD29-4A18-82C0-68A9D38AF5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65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323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2427588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February 11–15, 2019</a:t>
            </a:r>
          </a:p>
          <a:p>
            <a:pPr algn="l"/>
            <a:r>
              <a:rPr lang="en-US" sz="2000" dirty="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Seattle, WA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64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159B70CA-162C-4108-ACA6-CEEA047F6AE6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44565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F9C77CE-6642-4EB3-964C-4757236312B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956100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1CB5-8067-4B86-8D0C-CAFC34B0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AB3C9-EB52-4EDA-BC97-D8E94BD2B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4A093-3E7F-4030-8CAB-8348C3398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40BE-9E9C-4A21-9CC8-C39479901667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47A83-A1C5-4833-8E69-17E82C4C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EC5B0-BB1D-4BE5-8DDD-53C037B31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3DF6-1B88-4EC9-B6B1-B67C7DA5A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8574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F799E92C-66C0-42AC-B537-87624873AE0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44993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443FF8C8-7F5A-4421-9447-1B05BF103B20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48054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7A7BB0F-782C-4D9F-9090-0EA61980C6A3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3240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19AF4754-F11E-4E8F-BBFA-9E489F861B0D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063259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A4A6C387-0A1F-4F01-A189-777EA61C60EC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90709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2616517D-D5CD-4ABF-BB07-27B705B1ED45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88262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FA53395-9C25-4CB2-B341-C4A926CEFC07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052683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E89C1FB2-6B75-46E5-9AA1-5BE3945FCA2E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784598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FE5F5BCB-2E29-4CD6-911A-DE5C1CED1D5F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1309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CE4895D9-8662-4A4F-98D4-0B8BC8B959B8}"/>
              </a:ext>
            </a:extLst>
          </p:cNvPr>
          <p:cNvSpPr txBox="1"/>
          <p:nvPr userDrawn="1"/>
        </p:nvSpPr>
        <p:spPr bwMode="black">
          <a:xfrm>
            <a:off x="96520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6236652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8116B-6364-46E2-9EEF-330C14D1E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E4910-5BA3-46AE-840A-50102B629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4D57E-0C21-4D00-9A4F-12F129609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40BE-9E9C-4A21-9CC8-C39479901667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393D5-2F3E-4F5C-97B9-64F196023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1B61C-03DB-497C-88EA-5539B144A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3DF6-1B88-4EC9-B6B1-B67C7DA5A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4783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64E1D9FA-9E2F-48CB-9D5D-F452A17FA04F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40340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E2C2C8D7-61A8-4984-AFD4-35DE8D9F804B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13147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06A51A04-EF84-4B1B-9E21-8F15035DF979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34334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951E567-86DB-49D9-87EB-08DE2B1BC6D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09363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EF3E351-722F-45A0-BD85-698E055B98F1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8093823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>
            <a:extLst>
              <a:ext uri="{FF2B5EF4-FFF2-40B4-BE49-F238E27FC236}">
                <a16:creationId xmlns:a16="http://schemas.microsoft.com/office/drawing/2014/main" id="{2C852AFA-BC02-44DE-94C3-845604AD057E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7478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8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243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57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794266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C4FC-E98E-484B-8356-BC60EF028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417D1-8ADE-4463-ADAC-9048E64BED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84FA8-9041-4FCC-944D-0C510BD10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8E5BA-3986-4CB6-BCB2-76F0C0BE0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40BE-9E9C-4A21-9CC8-C39479901667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ED5EE5-E754-4550-90A4-7B1C65F2A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51E14-8FEE-4730-81D0-1A5187A23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3DF6-1B88-4EC9-B6B1-B67C7DA5A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96105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7"/>
            <a:ext cx="5378548" cy="172399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26" indent="0">
              <a:buNone/>
              <a:tabLst/>
              <a:defRPr sz="1961"/>
            </a:lvl3pPr>
            <a:lvl4pPr marL="451341" indent="0">
              <a:buNone/>
              <a:defRPr/>
            </a:lvl4pPr>
            <a:lvl5pPr marL="67234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7"/>
            <a:ext cx="5378548" cy="172399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26" indent="0">
              <a:buNone/>
              <a:tabLst/>
              <a:defRPr sz="1961"/>
            </a:lvl3pPr>
            <a:lvl4pPr marL="451341" indent="0">
              <a:buNone/>
              <a:defRPr/>
            </a:lvl4pPr>
            <a:lvl5pPr marL="672342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9122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5592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439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1785232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3923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6"/>
            <a:ext cx="11655079" cy="1612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9071644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AB80F8-B766-45E9-8377-27A3CEFC18D8}" type="slidenum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675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Top Corners Rounded 11"/>
          <p:cNvSpPr/>
          <p:nvPr userDrawn="1"/>
        </p:nvSpPr>
        <p:spPr bwMode="auto">
          <a:xfrm rot="16200000">
            <a:off x="10934848" y="-491996"/>
            <a:ext cx="718681" cy="1886791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761" tIns="146209" rIns="182761" bIns="1462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179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0023" y="168630"/>
            <a:ext cx="1524500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179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399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1890" indent="0">
              <a:buNone/>
              <a:defRPr sz="2351">
                <a:solidFill>
                  <a:schemeClr val="bg1"/>
                </a:solidFill>
                <a:latin typeface="+mn-lt"/>
              </a:defRPr>
            </a:lvl2pPr>
            <a:lvl3pPr marL="520326" indent="0">
              <a:buNone/>
              <a:tabLst/>
              <a:defRPr sz="1960">
                <a:solidFill>
                  <a:schemeClr val="bg1"/>
                </a:solidFill>
                <a:latin typeface="+mn-lt"/>
              </a:defRPr>
            </a:lvl3pPr>
            <a:lvl4pPr marL="685306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2977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1" y="289514"/>
            <a:ext cx="3780247" cy="1230209"/>
          </a:xfrm>
        </p:spPr>
        <p:txBody>
          <a:bodyPr/>
          <a:lstStyle>
            <a:lvl1pPr>
              <a:defRPr sz="399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3" y="1604088"/>
            <a:ext cx="3780245" cy="246093"/>
          </a:xfrm>
        </p:spPr>
        <p:txBody>
          <a:bodyPr wrap="square">
            <a:spAutoFit/>
          </a:bodyPr>
          <a:lstStyle>
            <a:lvl1pPr marL="0" indent="0">
              <a:spcBef>
                <a:spcPts val="1199"/>
              </a:spcBef>
              <a:buClr>
                <a:schemeClr val="tx1"/>
              </a:buClr>
              <a:buFont typeface="Arial" pitchFamily="34" charset="0"/>
              <a:buNone/>
              <a:defRPr sz="1599">
                <a:solidFill>
                  <a:schemeClr val="tx1"/>
                </a:solidFill>
                <a:latin typeface="+mn-lt"/>
              </a:defRPr>
            </a:lvl1pPr>
            <a:lvl2pPr marL="291890" indent="0">
              <a:buNone/>
              <a:defRPr sz="2351">
                <a:solidFill>
                  <a:schemeClr val="bg1"/>
                </a:solidFill>
                <a:latin typeface="+mn-lt"/>
              </a:defRPr>
            </a:lvl2pPr>
            <a:lvl3pPr marL="520326" indent="0">
              <a:buNone/>
              <a:tabLst/>
              <a:defRPr sz="1960">
                <a:solidFill>
                  <a:schemeClr val="bg1"/>
                </a:solidFill>
                <a:latin typeface="+mn-lt"/>
              </a:defRPr>
            </a:lvl3pPr>
            <a:lvl4pPr marL="685306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2977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10" y="6151135"/>
            <a:ext cx="3329639" cy="21531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199"/>
              </a:spcBef>
              <a:buClr>
                <a:schemeClr val="tx1"/>
              </a:buClr>
              <a:buFont typeface="Arial" pitchFamily="34" charset="0"/>
              <a:buNone/>
              <a:defRPr sz="1399">
                <a:solidFill>
                  <a:schemeClr val="tx1"/>
                </a:solidFill>
                <a:latin typeface="+mn-lt"/>
              </a:defRPr>
            </a:lvl1pPr>
            <a:lvl2pPr marL="291890" indent="0">
              <a:buNone/>
              <a:defRPr sz="2351">
                <a:solidFill>
                  <a:schemeClr val="bg1"/>
                </a:solidFill>
                <a:latin typeface="+mn-lt"/>
              </a:defRPr>
            </a:lvl2pPr>
            <a:lvl3pPr marL="520326" indent="0">
              <a:buNone/>
              <a:tabLst/>
              <a:defRPr sz="1960">
                <a:solidFill>
                  <a:schemeClr val="bg1"/>
                </a:solidFill>
                <a:latin typeface="+mn-lt"/>
              </a:defRPr>
            </a:lvl3pPr>
            <a:lvl4pPr marL="685306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2977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7" y="289513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A92B0539-2DE8-40D0-9B17-A323AB7635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0201" y="6044562"/>
            <a:ext cx="428460" cy="428460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vert="horz" wrap="square" lIns="89584" tIns="44792" rIns="89584" bIns="4479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37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4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930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8"/>
            <a:ext cx="11018520" cy="16127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294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9" name="Picture 18" descr="3 people in a conference room talking with computer" title="Microsoft brand photo">
            <a:extLst>
              <a:ext uri="{FF2B5EF4-FFF2-40B4-BE49-F238E27FC236}">
                <a16:creationId xmlns:a16="http://schemas.microsoft.com/office/drawing/2014/main" id="{E9FF6BB4-D943-4364-A61E-CB2D9F8757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8227" t="23164" r="47050" b="24751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36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300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9" name="Picture 18" descr="3 people in a conference room talking with computer" title="Microsoft brand photo">
            <a:extLst>
              <a:ext uri="{FF2B5EF4-FFF2-40B4-BE49-F238E27FC236}">
                <a16:creationId xmlns:a16="http://schemas.microsoft.com/office/drawing/2014/main" id="{E1549C1E-5BFE-4FCD-A13D-ADE46A2352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8227" t="23164" r="47050" b="24751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47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C78A5-08D7-48EB-A5C1-FDF0988FA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5B9E3-D3F8-480C-82E7-6AABE9C6D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D29DD-F90F-4AEB-B80D-A47314E16D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BF7EA7-871C-4829-AE0C-94331B548D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57D6DF-C77D-439F-BA7B-1B57B3FBFE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190650-D1EA-4B50-A394-B18E36BC1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40BE-9E9C-4A21-9CC8-C39479901667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A5E926-88DE-473F-8850-5A4083CD4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EB6408-5308-454E-8085-0F59723E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3DF6-1B88-4EC9-B6B1-B67C7DA5A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423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08762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672738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25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5710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709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64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181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52541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850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80923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679BF-B56B-40D1-9DC6-641F513E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83D34F-CFB8-490E-A746-7198C9D7F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40BE-9E9C-4A21-9CC8-C39479901667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6E345-2E56-44D0-B1A3-65EAE61A5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992AB1-EBFA-4E3E-9655-9AD4A470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3DF6-1B88-4EC9-B6B1-B67C7DA5A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10857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80703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671027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86471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27200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3639144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212669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7376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022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5972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28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716348-2E5A-4596-939C-27FEC1BF6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40BE-9E9C-4A21-9CC8-C39479901667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C7D34B-028F-47E6-AD93-A8365FC6D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6D9AC-F19E-4931-8AD7-A10D126E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3DF6-1B88-4EC9-B6B1-B67C7DA5A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5624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29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15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500016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78309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2877231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F308F6-277D-4907-8B84-469082083A5E}"/>
              </a:ext>
            </a:extLst>
          </p:cNvPr>
          <p:cNvSpPr/>
          <p:nvPr userDrawn="1"/>
        </p:nvSpPr>
        <p:spPr>
          <a:xfrm>
            <a:off x="0" y="0"/>
            <a:ext cx="52904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723EC-4AC1-42C1-8097-95B60B661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4720857" cy="1046440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2800" b="0" kern="1200" cap="all" spc="5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Segoe UI Semilight" charset="0"/>
                <a:ea typeface="+mn-ea"/>
                <a:cs typeface="Segoe UI Semilight" charset="0"/>
              </a:defRPr>
            </a:lvl1pPr>
          </a:lstStyle>
          <a:p>
            <a:pPr marL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2886AA-A156-4EC6-A1EA-17C1BB0CF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314245"/>
            <a:ext cx="4547689" cy="404845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00"/>
              </a:spcBef>
              <a:spcAft>
                <a:spcPts val="1200"/>
              </a:spcAft>
              <a:defRPr lang="en-US" sz="1400" spc="100" smtClean="0">
                <a:solidFill>
                  <a:schemeClr val="bg1"/>
                </a:solidFill>
                <a:latin typeface="Segoe UI Semilight" charset="0"/>
                <a:cs typeface="Segoe UI Semilight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 defTabSz="914400">
              <a:spcBef>
                <a:spcPts val="1000"/>
              </a:spcBef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335177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DB8C22-FB56-485D-B4F9-E8FC084E9ED0}"/>
              </a:ext>
            </a:extLst>
          </p:cNvPr>
          <p:cNvSpPr/>
          <p:nvPr userDrawn="1"/>
        </p:nvSpPr>
        <p:spPr bwMode="auto">
          <a:xfrm>
            <a:off x="269303" y="2759102"/>
            <a:ext cx="6545155" cy="3586713"/>
          </a:xfrm>
          <a:prstGeom prst="rect">
            <a:avLst/>
          </a:prstGeom>
          <a:solidFill>
            <a:schemeClr val="bg2">
              <a:alpha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3" y="2759101"/>
            <a:ext cx="6545155" cy="1793090"/>
          </a:xfrm>
          <a:noFill/>
        </p:spPr>
        <p:txBody>
          <a:bodyPr lIns="146304" tIns="91440" rIns="146304" bIns="91440" anchor="t" anchorCtr="0"/>
          <a:lstStyle>
            <a:lvl1pPr algn="l">
              <a:defRPr sz="5292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3" y="4553489"/>
            <a:ext cx="6545155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5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4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43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01B5-8317-4584-83C2-8CD402FA3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03388-4FF3-40EA-8D2A-477537E41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F57180-8578-4C35-9BE9-880DCE12C0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C3068-0AB7-43A2-8863-EEE8FB13B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40BE-9E9C-4A21-9CC8-C39479901667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FD899-B854-4DF0-9391-FD2DDCF50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7B4BB4-0C41-4598-90DB-C4161FCE9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3DF6-1B88-4EC9-B6B1-B67C7DA5A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011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F229A-F495-4DAA-B16C-F9031AA70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EAD572-8089-4FC8-837F-3A717A6753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5388A-7FC4-4789-BFC5-419E11DD9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2D449-FBBA-456D-BED9-5702B4C10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40BE-9E9C-4A21-9CC8-C39479901667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F6565-53B2-4BB2-BB5E-F27F8B778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ED1F3-CFAC-4F42-A3CC-1EEE5D0E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3DF6-1B88-4EC9-B6B1-B67C7DA5A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69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34" Type="http://schemas.openxmlformats.org/officeDocument/2006/relationships/image" Target="../media/image4.emf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8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image" Target="../media/image4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F6508F-E9E1-4A87-B5F0-33F89EA67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2885F-98F2-4C50-894D-5763A6218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E3C45-B67C-467A-869D-66675C04C5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B40BE-9E9C-4A21-9CC8-C39479901667}" type="datetimeFigureOut">
              <a:rPr lang="en-GB" smtClean="0"/>
              <a:t>27/11/2019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04CFD-3A25-47DB-A0F4-1011E5E34C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5D893-ED75-45B6-AB1E-5F92019B3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A3DF6-1B88-4EC9-B6B1-B67C7DA5A2E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5350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4" r:id="rId14"/>
    <p:sldLayoutId id="214748366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4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793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558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sql-database-query-performance" TargetMode="External"/><Relationship Id="rId7" Type="http://schemas.openxmlformats.org/officeDocument/2006/relationships/hyperlink" Target="http://www.flaticon.com/free-icon/light-bulb_167745" TargetMode="External"/><Relationship Id="rId2" Type="http://schemas.openxmlformats.org/officeDocument/2006/relationships/hyperlink" Target="https://docs.microsoft.com/en-us/azure/sql-database/sql-database-automatic-tuning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hyperlink" Target="https://docs.microsoft.com/en-us/azure/azure-monitor/insights/azure-sq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terprise.verizon.com/resources/executivebriefs/2019-dbir-executive-brief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sql-advanced-threat-protection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sql-database/sql-advanced-threat-protection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cs.microsoft.com/en-us/azure/sql-database/sql-advanced-threat-protection" TargetMode="External"/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jpeg"/><Relationship Id="rId26" Type="http://schemas.openxmlformats.org/officeDocument/2006/relationships/image" Target="../media/image51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41.jpe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gif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jpe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35A3888-611A-4FC3-8A75-2D38F84CB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4000" spc="0" dirty="0">
                <a:latin typeface="Segoe UI Semilight"/>
                <a:ea typeface="Segoe UI Semilight" charset="0"/>
                <a:cs typeface="Segoe UI Semilight"/>
              </a:rPr>
              <a:t>Performance Monitoring, Tuning and Securing SQL Databases in Azure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A87184D-9D3E-46B5-A5D4-8E1D9812B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9302" y="5557520"/>
            <a:ext cx="6545155" cy="792480"/>
          </a:xfrm>
        </p:spPr>
        <p:txBody>
          <a:bodyPr anchor="t"/>
          <a:lstStyle/>
          <a:p>
            <a:endParaRPr lang="en-US" sz="1200" b="1" dirty="0">
              <a:latin typeface="Segoe UI Semibold" charset="0"/>
              <a:ea typeface="Segoe UI Semibold" charset="0"/>
              <a:cs typeface="Segoe UI Semibold" charset="0"/>
            </a:endParaRPr>
          </a:p>
          <a:p>
            <a:endParaRPr lang="en-US" sz="1400" b="1" dirty="0">
              <a:latin typeface="Segoe UI Semibold" charset="0"/>
              <a:ea typeface="Segoe UI Semibold" charset="0"/>
              <a:cs typeface="Segoe UI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53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30221E-EE41-45F7-9341-38EE2C4A2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512"/>
            <a:ext cx="5826760" cy="764225"/>
          </a:xfrm>
        </p:spPr>
        <p:txBody>
          <a:bodyPr>
            <a:noAutofit/>
          </a:bodyPr>
          <a:lstStyle/>
          <a:p>
            <a:r>
              <a:rPr lang="en-GB" sz="5400" b="1" dirty="0"/>
              <a:t>TOP TIPS</a:t>
            </a:r>
            <a:endParaRPr lang="en-US" sz="5400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E302BF-9B5A-4248-BC25-0914B9F458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41" y="1341436"/>
            <a:ext cx="11345004" cy="4919663"/>
          </a:xfrm>
        </p:spPr>
        <p:txBody>
          <a:bodyPr>
            <a:noAutofit/>
          </a:bodyPr>
          <a:lstStyle/>
          <a:p>
            <a:r>
              <a:rPr lang="en-US" sz="3200" b="1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Automatic tuning</a:t>
            </a:r>
            <a:r>
              <a:rPr lang="en-US" sz="3200" dirty="0"/>
              <a:t> is the recommended method to automatically tune some of the most common database performance issues. </a:t>
            </a:r>
          </a:p>
          <a:p>
            <a:endParaRPr lang="en-US" sz="32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3200" b="1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Performance Insights</a:t>
            </a:r>
            <a:r>
              <a:rPr lang="en-US" sz="3200" dirty="0"/>
              <a:t> is the recommended method for basic Azure SQL Database performance monitoring needs. </a:t>
            </a:r>
          </a:p>
          <a:p>
            <a:endParaRPr lang="en-US" sz="3200" b="1" u="sng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3200" b="1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SQL Analytics</a:t>
            </a:r>
            <a:r>
              <a:rPr lang="en-US" sz="3200" dirty="0"/>
              <a:t> is the recommended method for advanced monitoring of database performance at scale, with built-in intelligence for automated performance troubleshooting.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A0A0CCE-EAB6-4633-A433-4E5DAF7755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1275359" y="153640"/>
            <a:ext cx="647400" cy="64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523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A04BBC-0500-4D57-90E0-6F88BC305339}"/>
              </a:ext>
            </a:extLst>
          </p:cNvPr>
          <p:cNvSpPr txBox="1"/>
          <p:nvPr/>
        </p:nvSpPr>
        <p:spPr>
          <a:xfrm>
            <a:off x="589429" y="3009900"/>
            <a:ext cx="7436971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7200" dirty="0">
                <a:ea typeface="Segoe UI Symbol"/>
              </a:rPr>
              <a:t>DEMO</a:t>
            </a:r>
            <a:r>
              <a:rPr lang="en-GB" sz="5400" dirty="0">
                <a:ea typeface="Segoe UI Symbol"/>
              </a:rPr>
              <a:t> </a:t>
            </a:r>
          </a:p>
          <a:p>
            <a:pPr algn="l"/>
            <a:r>
              <a:rPr lang="en-GB" sz="4000" dirty="0">
                <a:ea typeface="Segoe UI Symbol"/>
              </a:rPr>
              <a:t>SQL ANALYTICS</a:t>
            </a:r>
            <a:endParaRPr lang="en-US" sz="4000" dirty="0">
              <a:ea typeface="Segoe UI Symbol"/>
            </a:endParaRPr>
          </a:p>
        </p:txBody>
      </p:sp>
    </p:spTree>
    <p:extLst>
      <p:ext uri="{BB962C8B-B14F-4D97-AF65-F5344CB8AC3E}">
        <p14:creationId xmlns:p14="http://schemas.microsoft.com/office/powerpoint/2010/main" val="9540949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-1712420" y="-797413"/>
            <a:ext cx="11923990" cy="899537"/>
          </a:xfrm>
          <a:prstGeom prst="rect">
            <a:avLst/>
          </a:prstGeom>
        </p:spPr>
        <p:txBody>
          <a:bodyPr vert="horz" wrap="square" lIns="448212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-102" baseline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13" b="0" i="0" u="none" strike="noStrike" kern="1200" cap="none" spc="-102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80715-0096-4877-B05F-FB3D3051F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1" y="2855536"/>
            <a:ext cx="5826760" cy="764225"/>
          </a:xfrm>
        </p:spPr>
        <p:txBody>
          <a:bodyPr>
            <a:noAutofit/>
          </a:bodyPr>
          <a:lstStyle/>
          <a:p>
            <a:r>
              <a:rPr lang="en-US" b="1"/>
              <a:t>Security</a:t>
            </a:r>
            <a:endParaRPr lang="en-US" b="1" dirty="0"/>
          </a:p>
        </p:txBody>
      </p:sp>
      <p:pic>
        <p:nvPicPr>
          <p:cNvPr id="6" name="Picture Placeholder 5" descr="A circuit board&#10;&#10;Description automatically generated">
            <a:extLst>
              <a:ext uri="{FF2B5EF4-FFF2-40B4-BE49-F238E27FC236}">
                <a16:creationId xmlns:a16="http://schemas.microsoft.com/office/drawing/2014/main" id="{1CE5C0DF-EA3D-4CC7-9C53-2D3CECE2B4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1" r="22021"/>
          <a:stretch>
            <a:fillRect/>
          </a:stretch>
        </p:blipFill>
        <p:spPr>
          <a:xfrm>
            <a:off x="6433458" y="0"/>
            <a:ext cx="5758542" cy="6858000"/>
          </a:xfrm>
        </p:spPr>
      </p:pic>
    </p:spTree>
    <p:extLst>
      <p:ext uri="{BB962C8B-B14F-4D97-AF65-F5344CB8AC3E}">
        <p14:creationId xmlns:p14="http://schemas.microsoft.com/office/powerpoint/2010/main" val="92021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2276"/>
            <a:ext cx="11654187" cy="553998"/>
          </a:xfrm>
        </p:spPr>
        <p:txBody>
          <a:bodyPr/>
          <a:lstStyle/>
          <a:p>
            <a:r>
              <a:rPr lang="en-US" dirty="0">
                <a:cs typeface="Segoe UI Light" panose="020B0502040204020203" pitchFamily="34" charset="0"/>
              </a:rPr>
              <a:t>Data Security Challenges - </a:t>
            </a:r>
            <a:r>
              <a:rPr lang="en-US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cs typeface="Segoe UI Semilight" panose="020B0402040204020203" pitchFamily="34" charset="0"/>
              </a:rPr>
              <a:t>Assume Breach</a:t>
            </a:r>
            <a:endParaRPr lang="en-US" sz="3529" dirty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0"/>
              </a:gradFill>
              <a:cs typeface="Segoe UI Semilight" panose="020B040204020402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4EE4615-94BD-4461-A433-6866E7308B66}"/>
              </a:ext>
            </a:extLst>
          </p:cNvPr>
          <p:cNvSpPr/>
          <p:nvPr/>
        </p:nvSpPr>
        <p:spPr>
          <a:xfrm>
            <a:off x="368902" y="1205649"/>
            <a:ext cx="9484069" cy="2305821"/>
          </a:xfrm>
          <a:prstGeom prst="rect">
            <a:avLst/>
          </a:prstGeom>
          <a:noFill/>
          <a:ln>
            <a:solidFill>
              <a:srgbClr val="292929"/>
            </a:solidFill>
            <a:prstDash val="lgDashDotDot"/>
          </a:ln>
        </p:spPr>
        <p:txBody>
          <a:bodyPr wrap="square" tIns="89629" rIns="89629" bIns="89629">
            <a:spAutoFit/>
          </a:bodyPr>
          <a:lstStyle/>
          <a:p>
            <a:pPr marL="336170" marR="0" lvl="0" indent="-336170" algn="l" defTabSz="896306" rtl="0" eaLnBrk="1" fontAlgn="auto" latinLnBrk="0" hangingPunct="1">
              <a:lnSpc>
                <a:spcPts val="27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49" b="0" i="0" u="none" strike="noStrike" kern="1200" cap="none" spc="-100" normalizeH="0" baseline="0" noProof="0" dirty="0">
                <a:ln w="3175"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No organization is immune </a:t>
            </a:r>
            <a:r>
              <a:rPr kumimoji="0" lang="en-US" sz="2549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 data breaches and security incidents </a:t>
            </a:r>
          </a:p>
          <a:p>
            <a:pPr marL="336170" marR="0" lvl="0" indent="-336170" algn="l" defTabSz="896306" rtl="0" eaLnBrk="1" fontAlgn="auto" latinLnBrk="0" hangingPunct="1">
              <a:lnSpc>
                <a:spcPts val="27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549" b="0" i="0" u="none" strike="noStrike" kern="1200" cap="none" spc="-100" normalizeH="0" baseline="0" noProof="0" dirty="0">
                <a:ln w="3175"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71% of breaches were financially motivated</a:t>
            </a:r>
            <a:r>
              <a:rPr kumimoji="0" lang="en-US" sz="2549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looking for payment card data, personal information or intellectual properties </a:t>
            </a:r>
          </a:p>
          <a:p>
            <a:pPr marL="336170" marR="0" lvl="0" indent="-336170" algn="l" defTabSz="896306" rtl="0" eaLnBrk="1" fontAlgn="auto" latinLnBrk="0" hangingPunct="1">
              <a:lnSpc>
                <a:spcPts val="27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549" spc="-100" dirty="0">
                <a:ln w="3175">
                  <a:noFill/>
                </a:ln>
                <a:solidFill>
                  <a:srgbClr val="FF0000"/>
                </a:solidFill>
                <a:latin typeface="Segoe UI"/>
                <a:cs typeface="Segoe UI Semilight" panose="020B0402040204020203" pitchFamily="34" charset="0"/>
              </a:rPr>
              <a:t>34% involved </a:t>
            </a:r>
            <a:r>
              <a:rPr kumimoji="0" lang="en-US" sz="2549" b="0" i="0" u="none" strike="noStrike" kern="1200" cap="none" spc="-100" normalizeH="0" baseline="0" noProof="0" dirty="0">
                <a:ln w="3175"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internal actors</a:t>
            </a:r>
            <a:r>
              <a:rPr kumimoji="0" lang="en-US" sz="2549" b="0" i="0" u="none" strike="noStrike" kern="1200" cap="none" spc="-100" normalizeH="0" baseline="0" noProof="0" dirty="0">
                <a:ln w="3175">
                  <a:noFill/>
                </a:ln>
                <a:gradFill>
                  <a:gsLst>
                    <a:gs pos="0">
                      <a:srgbClr val="0D0D0D"/>
                    </a:gs>
                    <a:gs pos="100000">
                      <a:srgbClr val="0D0D0D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,</a:t>
            </a:r>
            <a:r>
              <a:rPr kumimoji="0" lang="en-US" sz="2549" b="0" i="0" u="none" strike="noStrike" kern="0" cap="none" spc="0" normalizeH="0" baseline="0" noProof="0" dirty="0">
                <a:ln>
                  <a:noFill/>
                </a:ln>
                <a:solidFill>
                  <a:srgbClr val="A8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549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while </a:t>
            </a:r>
            <a:r>
              <a:rPr lang="en-US" sz="2549" kern="0" dirty="0">
                <a:solidFill>
                  <a:srgbClr val="1A1A1A"/>
                </a:solidFill>
                <a:latin typeface="Segoe UI"/>
              </a:rPr>
              <a:t>69</a:t>
            </a:r>
            <a:r>
              <a:rPr kumimoji="0" lang="en-US" sz="2549" b="0" i="0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% perpetrated by outsiders</a:t>
            </a:r>
          </a:p>
          <a:p>
            <a:pPr marL="0" marR="0" lvl="0" indent="0" algn="r" defTabSz="896306" rtl="0" eaLnBrk="1" fontAlgn="auto" latinLnBrk="0" hangingPunct="1">
              <a:lnSpc>
                <a:spcPts val="2745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1" u="none" strike="noStrike" kern="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Verizon D</a:t>
            </a:r>
            <a:r>
              <a:rPr kumimoji="0" lang="en-US" sz="1961" b="0" i="1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ata Breach Investigation Report 2019 </a:t>
            </a:r>
            <a:endParaRPr kumimoji="0" lang="en-US" sz="1961" b="0" i="1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312667" y="1198963"/>
            <a:ext cx="1879335" cy="1704603"/>
            <a:chOff x="10437089" y="395094"/>
            <a:chExt cx="1917019" cy="173878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4E997A9-ED99-4F19-86DE-9C1A9EACA72A}"/>
                </a:ext>
              </a:extLst>
            </p:cNvPr>
            <p:cNvSpPr/>
            <p:nvPr/>
          </p:nvSpPr>
          <p:spPr bwMode="auto">
            <a:xfrm>
              <a:off x="10437089" y="395094"/>
              <a:ext cx="1917019" cy="1738783"/>
            </a:xfrm>
            <a:prstGeom prst="ellipse">
              <a:avLst/>
            </a:prstGeom>
            <a:solidFill>
              <a:srgbClr val="002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1801" tIns="105441" rIns="131801" bIns="1054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67199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31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 (Headings)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EF8DB51-D502-4E7B-8F1E-0BEBCC86F8E0}"/>
                </a:ext>
              </a:extLst>
            </p:cNvPr>
            <p:cNvSpPr txBox="1"/>
            <p:nvPr/>
          </p:nvSpPr>
          <p:spPr>
            <a:xfrm>
              <a:off x="10537783" y="679786"/>
              <a:ext cx="1715629" cy="1093519"/>
            </a:xfrm>
            <a:prstGeom prst="rect">
              <a:avLst/>
            </a:prstGeom>
            <a:noFill/>
          </p:spPr>
          <p:txBody>
            <a:bodyPr wrap="square" lIns="131801" tIns="105441" rIns="131801" bIns="105441" rtlCol="0">
              <a:spAutoFit/>
            </a:bodyPr>
            <a:lstStyle/>
            <a:p>
              <a:pPr marL="0" marR="0" lvl="0" indent="0" algn="ctr" defTabSz="67218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3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45" b="0" i="0" u="none" strike="noStrike" kern="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Segoe UI Light (Headings)"/>
                  <a:ea typeface="+mn-ea"/>
                  <a:cs typeface="+mn-cs"/>
                </a:rPr>
                <a:t>$3trillion</a:t>
              </a: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endParaRPr>
            </a:p>
            <a:p>
              <a:pPr marL="0" marR="0" lvl="0" indent="0" algn="ctr" defTabSz="672189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32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9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 (Headings)"/>
                  <a:ea typeface="+mn-ea"/>
                  <a:cs typeface="+mn-cs"/>
                </a:rPr>
                <a:t>Yearly estimated market value destroyed from cybercrime industry</a:t>
              </a:r>
              <a:endParaRPr kumimoji="0" lang="en-US" sz="1029" b="0" i="0" u="none" strike="noStrike" kern="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EBFBC22-DD15-4D92-84B5-9A78EE6830E1}"/>
              </a:ext>
            </a:extLst>
          </p:cNvPr>
          <p:cNvGrpSpPr/>
          <p:nvPr/>
        </p:nvGrpSpPr>
        <p:grpSpPr>
          <a:xfrm>
            <a:off x="1029853" y="3630701"/>
            <a:ext cx="1718239" cy="1621553"/>
            <a:chOff x="847795" y="2013707"/>
            <a:chExt cx="2263185" cy="2263185"/>
          </a:xfrm>
          <a:solidFill>
            <a:srgbClr val="00B0F0"/>
          </a:solidFill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C631AEB-575E-4826-9D7C-4E7353EE2F7A}"/>
                </a:ext>
              </a:extLst>
            </p:cNvPr>
            <p:cNvSpPr/>
            <p:nvPr/>
          </p:nvSpPr>
          <p:spPr bwMode="auto">
            <a:xfrm>
              <a:off x="847795" y="2013707"/>
              <a:ext cx="2263185" cy="2263185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2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solidFill>
                  <a:srgbClr val="101820">
                    <a:lumMod val="95000"/>
                  </a:srgbClr>
                </a:solidFill>
                <a:effectLst/>
                <a:uLnTx/>
                <a:uFillTx/>
                <a:latin typeface="Segoe UI Light (Headings)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magnify">
              <a:extLst>
                <a:ext uri="{FF2B5EF4-FFF2-40B4-BE49-F238E27FC236}">
                  <a16:creationId xmlns:a16="http://schemas.microsoft.com/office/drawing/2014/main" id="{FD51B205-22F8-4FDF-B37D-FB40BDC86C1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1551090" y="2573799"/>
              <a:ext cx="1165268" cy="1143000"/>
            </a:xfrm>
            <a:custGeom>
              <a:avLst/>
              <a:gdLst>
                <a:gd name="T0" fmla="*/ 112 w 343"/>
                <a:gd name="T1" fmla="*/ 223 h 338"/>
                <a:gd name="T2" fmla="*/ 0 w 343"/>
                <a:gd name="T3" fmla="*/ 111 h 338"/>
                <a:gd name="T4" fmla="*/ 112 w 343"/>
                <a:gd name="T5" fmla="*/ 0 h 338"/>
                <a:gd name="T6" fmla="*/ 223 w 343"/>
                <a:gd name="T7" fmla="*/ 111 h 338"/>
                <a:gd name="T8" fmla="*/ 112 w 343"/>
                <a:gd name="T9" fmla="*/ 223 h 338"/>
                <a:gd name="T10" fmla="*/ 343 w 343"/>
                <a:gd name="T11" fmla="*/ 338 h 338"/>
                <a:gd name="T12" fmla="*/ 191 w 343"/>
                <a:gd name="T13" fmla="*/ 18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38"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2" y="223"/>
                  </a:cubicBezTo>
                  <a:close/>
                  <a:moveTo>
                    <a:pt x="343" y="338"/>
                  </a:moveTo>
                  <a:cubicBezTo>
                    <a:pt x="191" y="189"/>
                    <a:pt x="191" y="189"/>
                    <a:pt x="191" y="189"/>
                  </a:cubicBezTo>
                </a:path>
              </a:pathLst>
            </a:custGeom>
            <a:grpFill/>
            <a:ln w="38100" cap="sq">
              <a:solidFill>
                <a:srgbClr val="1018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6" rIns="89629" bIns="448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2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01820">
                    <a:lumMod val="95000"/>
                  </a:srgbClr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endParaRPr>
            </a:p>
          </p:txBody>
        </p:sp>
        <p:sp>
          <p:nvSpPr>
            <p:cNvPr id="71" name="Lock">
              <a:extLst>
                <a:ext uri="{FF2B5EF4-FFF2-40B4-BE49-F238E27FC236}">
                  <a16:creationId xmlns:a16="http://schemas.microsoft.com/office/drawing/2014/main" id="{75ECA6FF-AED1-4A62-9E70-4DB2D658D9A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79637" y="2700928"/>
              <a:ext cx="297166" cy="415334"/>
            </a:xfrm>
            <a:custGeom>
              <a:avLst/>
              <a:gdLst>
                <a:gd name="T0" fmla="*/ 239 w 239"/>
                <a:gd name="T1" fmla="*/ 335 h 335"/>
                <a:gd name="T2" fmla="*/ 0 w 239"/>
                <a:gd name="T3" fmla="*/ 335 h 335"/>
                <a:gd name="T4" fmla="*/ 0 w 239"/>
                <a:gd name="T5" fmla="*/ 157 h 335"/>
                <a:gd name="T6" fmla="*/ 239 w 239"/>
                <a:gd name="T7" fmla="*/ 157 h 335"/>
                <a:gd name="T8" fmla="*/ 239 w 239"/>
                <a:gd name="T9" fmla="*/ 335 h 335"/>
                <a:gd name="T10" fmla="*/ 196 w 239"/>
                <a:gd name="T11" fmla="*/ 157 h 335"/>
                <a:gd name="T12" fmla="*/ 196 w 239"/>
                <a:gd name="T13" fmla="*/ 75 h 335"/>
                <a:gd name="T14" fmla="*/ 121 w 239"/>
                <a:gd name="T15" fmla="*/ 0 h 335"/>
                <a:gd name="T16" fmla="*/ 46 w 239"/>
                <a:gd name="T17" fmla="*/ 75 h 335"/>
                <a:gd name="T18" fmla="*/ 46 w 239"/>
                <a:gd name="T19" fmla="*/ 15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335">
                  <a:moveTo>
                    <a:pt x="239" y="335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39" y="157"/>
                    <a:pt x="239" y="157"/>
                    <a:pt x="239" y="157"/>
                  </a:cubicBezTo>
                  <a:lnTo>
                    <a:pt x="239" y="335"/>
                  </a:lnTo>
                  <a:close/>
                  <a:moveTo>
                    <a:pt x="196" y="157"/>
                  </a:moveTo>
                  <a:cubicBezTo>
                    <a:pt x="196" y="75"/>
                    <a:pt x="196" y="75"/>
                    <a:pt x="196" y="75"/>
                  </a:cubicBezTo>
                  <a:cubicBezTo>
                    <a:pt x="196" y="34"/>
                    <a:pt x="163" y="0"/>
                    <a:pt x="121" y="0"/>
                  </a:cubicBezTo>
                  <a:cubicBezTo>
                    <a:pt x="79" y="0"/>
                    <a:pt x="46" y="34"/>
                    <a:pt x="46" y="75"/>
                  </a:cubicBezTo>
                  <a:cubicBezTo>
                    <a:pt x="46" y="157"/>
                    <a:pt x="46" y="157"/>
                    <a:pt x="46" y="157"/>
                  </a:cubicBezTo>
                </a:path>
              </a:pathLst>
            </a:custGeom>
            <a:grpFill/>
            <a:ln w="15875" cap="sq">
              <a:solidFill>
                <a:srgbClr val="1018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6" rIns="89629" bIns="448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2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01820">
                    <a:lumMod val="95000"/>
                  </a:srgbClr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7B24D57-38BD-408F-9C38-79B89E10879A}"/>
              </a:ext>
            </a:extLst>
          </p:cNvPr>
          <p:cNvGrpSpPr/>
          <p:nvPr/>
        </p:nvGrpSpPr>
        <p:grpSpPr>
          <a:xfrm>
            <a:off x="4710817" y="3690441"/>
            <a:ext cx="1718239" cy="1621553"/>
            <a:chOff x="4740818" y="2446329"/>
            <a:chExt cx="2263185" cy="2263185"/>
          </a:xfrm>
          <a:solidFill>
            <a:srgbClr val="FFC000"/>
          </a:solidFill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93B9814-A10E-4950-96C3-EDD7EBA6CA19}"/>
                </a:ext>
              </a:extLst>
            </p:cNvPr>
            <p:cNvSpPr/>
            <p:nvPr/>
          </p:nvSpPr>
          <p:spPr bwMode="auto">
            <a:xfrm>
              <a:off x="4740818" y="2446329"/>
              <a:ext cx="2263185" cy="2263185"/>
            </a:xfrm>
            <a:prstGeom prst="ellipse">
              <a:avLst/>
            </a:prstGeom>
            <a:grpFill/>
            <a:ln w="9525" cap="flat" cmpd="sng" algn="ctr">
              <a:solidFill>
                <a:srgbClr val="10182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2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solidFill>
                  <a:srgbClr val="101820">
                    <a:lumMod val="95000"/>
                  </a:srgbClr>
                </a:solidFill>
                <a:effectLst/>
                <a:uLnTx/>
                <a:uFillTx/>
                <a:latin typeface="Segoe UI Light (Headings)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02CE699-DE9C-4740-8FB2-006F3F32ED7E}"/>
                </a:ext>
              </a:extLst>
            </p:cNvPr>
            <p:cNvGrpSpPr/>
            <p:nvPr/>
          </p:nvGrpSpPr>
          <p:grpSpPr>
            <a:xfrm>
              <a:off x="5226763" y="3285690"/>
              <a:ext cx="1305835" cy="526388"/>
              <a:chOff x="5532437" y="2853068"/>
              <a:chExt cx="1305835" cy="526388"/>
            </a:xfrm>
            <a:grpFill/>
          </p:grpSpPr>
          <p:sp>
            <p:nvSpPr>
              <p:cNvPr id="76" name="binary">
                <a:extLst>
                  <a:ext uri="{FF2B5EF4-FFF2-40B4-BE49-F238E27FC236}">
                    <a16:creationId xmlns:a16="http://schemas.microsoft.com/office/drawing/2014/main" id="{353113C5-5FAC-4AC7-86C4-B0B13DCE083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32437" y="2853068"/>
                <a:ext cx="609600" cy="526388"/>
              </a:xfrm>
              <a:custGeom>
                <a:avLst/>
                <a:gdLst>
                  <a:gd name="T0" fmla="*/ 0 w 245"/>
                  <a:gd name="T1" fmla="*/ 48 h 212"/>
                  <a:gd name="T2" fmla="*/ 92 w 245"/>
                  <a:gd name="T3" fmla="*/ 48 h 212"/>
                  <a:gd name="T4" fmla="*/ 183 w 245"/>
                  <a:gd name="T5" fmla="*/ 48 h 212"/>
                  <a:gd name="T6" fmla="*/ 62 w 245"/>
                  <a:gd name="T7" fmla="*/ 15 h 212"/>
                  <a:gd name="T8" fmla="*/ 46 w 245"/>
                  <a:gd name="T9" fmla="*/ 0 h 212"/>
                  <a:gd name="T10" fmla="*/ 30 w 245"/>
                  <a:gd name="T11" fmla="*/ 33 h 212"/>
                  <a:gd name="T12" fmla="*/ 46 w 245"/>
                  <a:gd name="T13" fmla="*/ 49 h 212"/>
                  <a:gd name="T14" fmla="*/ 153 w 245"/>
                  <a:gd name="T15" fmla="*/ 33 h 212"/>
                  <a:gd name="T16" fmla="*/ 137 w 245"/>
                  <a:gd name="T17" fmla="*/ 0 h 212"/>
                  <a:gd name="T18" fmla="*/ 122 w 245"/>
                  <a:gd name="T19" fmla="*/ 15 h 212"/>
                  <a:gd name="T20" fmla="*/ 137 w 245"/>
                  <a:gd name="T21" fmla="*/ 49 h 212"/>
                  <a:gd name="T22" fmla="*/ 153 w 245"/>
                  <a:gd name="T23" fmla="*/ 33 h 212"/>
                  <a:gd name="T24" fmla="*/ 245 w 245"/>
                  <a:gd name="T25" fmla="*/ 15 h 212"/>
                  <a:gd name="T26" fmla="*/ 229 w 245"/>
                  <a:gd name="T27" fmla="*/ 0 h 212"/>
                  <a:gd name="T28" fmla="*/ 213 w 245"/>
                  <a:gd name="T29" fmla="*/ 33 h 212"/>
                  <a:gd name="T30" fmla="*/ 229 w 245"/>
                  <a:gd name="T31" fmla="*/ 49 h 212"/>
                  <a:gd name="T32" fmla="*/ 0 w 245"/>
                  <a:gd name="T33" fmla="*/ 163 h 212"/>
                  <a:gd name="T34" fmla="*/ 92 w 245"/>
                  <a:gd name="T35" fmla="*/ 163 h 212"/>
                  <a:gd name="T36" fmla="*/ 183 w 245"/>
                  <a:gd name="T37" fmla="*/ 163 h 212"/>
                  <a:gd name="T38" fmla="*/ 62 w 245"/>
                  <a:gd name="T39" fmla="*/ 196 h 212"/>
                  <a:gd name="T40" fmla="*/ 46 w 245"/>
                  <a:gd name="T41" fmla="*/ 163 h 212"/>
                  <a:gd name="T42" fmla="*/ 30 w 245"/>
                  <a:gd name="T43" fmla="*/ 179 h 212"/>
                  <a:gd name="T44" fmla="*/ 46 w 245"/>
                  <a:gd name="T45" fmla="*/ 212 h 212"/>
                  <a:gd name="T46" fmla="*/ 62 w 245"/>
                  <a:gd name="T47" fmla="*/ 196 h 212"/>
                  <a:gd name="T48" fmla="*/ 153 w 245"/>
                  <a:gd name="T49" fmla="*/ 179 h 212"/>
                  <a:gd name="T50" fmla="*/ 137 w 245"/>
                  <a:gd name="T51" fmla="*/ 163 h 212"/>
                  <a:gd name="T52" fmla="*/ 122 w 245"/>
                  <a:gd name="T53" fmla="*/ 196 h 212"/>
                  <a:gd name="T54" fmla="*/ 137 w 245"/>
                  <a:gd name="T55" fmla="*/ 212 h 212"/>
                  <a:gd name="T56" fmla="*/ 245 w 245"/>
                  <a:gd name="T57" fmla="*/ 196 h 212"/>
                  <a:gd name="T58" fmla="*/ 229 w 245"/>
                  <a:gd name="T59" fmla="*/ 163 h 212"/>
                  <a:gd name="T60" fmla="*/ 213 w 245"/>
                  <a:gd name="T61" fmla="*/ 179 h 212"/>
                  <a:gd name="T62" fmla="*/ 229 w 245"/>
                  <a:gd name="T63" fmla="*/ 212 h 212"/>
                  <a:gd name="T64" fmla="*/ 245 w 245"/>
                  <a:gd name="T65" fmla="*/ 196 h 212"/>
                  <a:gd name="T66" fmla="*/ 62 w 245"/>
                  <a:gd name="T67" fmla="*/ 131 h 212"/>
                  <a:gd name="T68" fmla="*/ 153 w 245"/>
                  <a:gd name="T69" fmla="*/ 131 h 212"/>
                  <a:gd name="T70" fmla="*/ 32 w 245"/>
                  <a:gd name="T71" fmla="*/ 98 h 212"/>
                  <a:gd name="T72" fmla="*/ 16 w 245"/>
                  <a:gd name="T73" fmla="*/ 83 h 212"/>
                  <a:gd name="T74" fmla="*/ 0 w 245"/>
                  <a:gd name="T75" fmla="*/ 116 h 212"/>
                  <a:gd name="T76" fmla="*/ 16 w 245"/>
                  <a:gd name="T77" fmla="*/ 132 h 212"/>
                  <a:gd name="T78" fmla="*/ 123 w 245"/>
                  <a:gd name="T79" fmla="*/ 116 h 212"/>
                  <a:gd name="T80" fmla="*/ 107 w 245"/>
                  <a:gd name="T81" fmla="*/ 83 h 212"/>
                  <a:gd name="T82" fmla="*/ 92 w 245"/>
                  <a:gd name="T83" fmla="*/ 98 h 212"/>
                  <a:gd name="T84" fmla="*/ 107 w 245"/>
                  <a:gd name="T85" fmla="*/ 132 h 212"/>
                  <a:gd name="T86" fmla="*/ 123 w 245"/>
                  <a:gd name="T87" fmla="*/ 116 h 212"/>
                  <a:gd name="T88" fmla="*/ 215 w 245"/>
                  <a:gd name="T89" fmla="*/ 98 h 212"/>
                  <a:gd name="T90" fmla="*/ 199 w 245"/>
                  <a:gd name="T91" fmla="*/ 83 h 212"/>
                  <a:gd name="T92" fmla="*/ 183 w 245"/>
                  <a:gd name="T93" fmla="*/ 116 h 212"/>
                  <a:gd name="T94" fmla="*/ 199 w 245"/>
                  <a:gd name="T95" fmla="*/ 132 h 212"/>
                  <a:gd name="T96" fmla="*/ 245 w 245"/>
                  <a:gd name="T97" fmla="*/ 83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5" h="212">
                    <a:moveTo>
                      <a:pt x="0" y="0"/>
                    </a:moveTo>
                    <a:cubicBezTo>
                      <a:pt x="0" y="48"/>
                      <a:pt x="0" y="48"/>
                      <a:pt x="0" y="48"/>
                    </a:cubicBezTo>
                    <a:moveTo>
                      <a:pt x="92" y="0"/>
                    </a:moveTo>
                    <a:cubicBezTo>
                      <a:pt x="92" y="48"/>
                      <a:pt x="92" y="48"/>
                      <a:pt x="92" y="48"/>
                    </a:cubicBezTo>
                    <a:moveTo>
                      <a:pt x="183" y="0"/>
                    </a:moveTo>
                    <a:cubicBezTo>
                      <a:pt x="183" y="48"/>
                      <a:pt x="183" y="48"/>
                      <a:pt x="183" y="48"/>
                    </a:cubicBezTo>
                    <a:moveTo>
                      <a:pt x="62" y="33"/>
                    </a:move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7"/>
                      <a:pt x="55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7" y="0"/>
                      <a:pt x="30" y="7"/>
                      <a:pt x="30" y="15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41"/>
                      <a:pt x="37" y="49"/>
                      <a:pt x="46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55" y="49"/>
                      <a:pt x="62" y="41"/>
                      <a:pt x="62" y="33"/>
                    </a:cubicBezTo>
                    <a:close/>
                    <a:moveTo>
                      <a:pt x="153" y="33"/>
                    </a:moveTo>
                    <a:cubicBezTo>
                      <a:pt x="153" y="15"/>
                      <a:pt x="153" y="15"/>
                      <a:pt x="153" y="15"/>
                    </a:cubicBezTo>
                    <a:cubicBezTo>
                      <a:pt x="153" y="7"/>
                      <a:pt x="146" y="0"/>
                      <a:pt x="137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29" y="0"/>
                      <a:pt x="122" y="7"/>
                      <a:pt x="122" y="15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41"/>
                      <a:pt x="129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46" y="49"/>
                      <a:pt x="153" y="41"/>
                      <a:pt x="153" y="33"/>
                    </a:cubicBezTo>
                    <a:close/>
                    <a:moveTo>
                      <a:pt x="245" y="33"/>
                    </a:moveTo>
                    <a:cubicBezTo>
                      <a:pt x="245" y="15"/>
                      <a:pt x="245" y="15"/>
                      <a:pt x="245" y="15"/>
                    </a:cubicBezTo>
                    <a:cubicBezTo>
                      <a:pt x="245" y="7"/>
                      <a:pt x="237" y="0"/>
                      <a:pt x="229" y="0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220" y="0"/>
                      <a:pt x="213" y="7"/>
                      <a:pt x="213" y="15"/>
                    </a:cubicBezTo>
                    <a:cubicBezTo>
                      <a:pt x="213" y="33"/>
                      <a:pt x="213" y="33"/>
                      <a:pt x="213" y="33"/>
                    </a:cubicBezTo>
                    <a:cubicBezTo>
                      <a:pt x="213" y="41"/>
                      <a:pt x="220" y="49"/>
                      <a:pt x="229" y="49"/>
                    </a:cubicBezTo>
                    <a:cubicBezTo>
                      <a:pt x="229" y="49"/>
                      <a:pt x="229" y="49"/>
                      <a:pt x="229" y="49"/>
                    </a:cubicBezTo>
                    <a:cubicBezTo>
                      <a:pt x="237" y="49"/>
                      <a:pt x="245" y="41"/>
                      <a:pt x="245" y="33"/>
                    </a:cubicBezTo>
                    <a:close/>
                    <a:moveTo>
                      <a:pt x="0" y="163"/>
                    </a:moveTo>
                    <a:cubicBezTo>
                      <a:pt x="0" y="212"/>
                      <a:pt x="0" y="212"/>
                      <a:pt x="0" y="212"/>
                    </a:cubicBezTo>
                    <a:moveTo>
                      <a:pt x="92" y="163"/>
                    </a:moveTo>
                    <a:cubicBezTo>
                      <a:pt x="92" y="212"/>
                      <a:pt x="92" y="212"/>
                      <a:pt x="92" y="212"/>
                    </a:cubicBezTo>
                    <a:moveTo>
                      <a:pt x="183" y="163"/>
                    </a:moveTo>
                    <a:cubicBezTo>
                      <a:pt x="183" y="212"/>
                      <a:pt x="183" y="212"/>
                      <a:pt x="183" y="212"/>
                    </a:cubicBezTo>
                    <a:moveTo>
                      <a:pt x="62" y="196"/>
                    </a:moveTo>
                    <a:cubicBezTo>
                      <a:pt x="62" y="179"/>
                      <a:pt x="62" y="179"/>
                      <a:pt x="62" y="179"/>
                    </a:cubicBezTo>
                    <a:cubicBezTo>
                      <a:pt x="62" y="170"/>
                      <a:pt x="55" y="163"/>
                      <a:pt x="46" y="163"/>
                    </a:cubicBezTo>
                    <a:cubicBezTo>
                      <a:pt x="46" y="163"/>
                      <a:pt x="46" y="163"/>
                      <a:pt x="46" y="163"/>
                    </a:cubicBezTo>
                    <a:cubicBezTo>
                      <a:pt x="37" y="163"/>
                      <a:pt x="30" y="170"/>
                      <a:pt x="30" y="179"/>
                    </a:cubicBezTo>
                    <a:cubicBezTo>
                      <a:pt x="30" y="196"/>
                      <a:pt x="30" y="196"/>
                      <a:pt x="30" y="196"/>
                    </a:cubicBezTo>
                    <a:cubicBezTo>
                      <a:pt x="30" y="205"/>
                      <a:pt x="37" y="212"/>
                      <a:pt x="46" y="212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55" y="212"/>
                      <a:pt x="62" y="205"/>
                      <a:pt x="62" y="196"/>
                    </a:cubicBezTo>
                    <a:close/>
                    <a:moveTo>
                      <a:pt x="153" y="196"/>
                    </a:moveTo>
                    <a:cubicBezTo>
                      <a:pt x="153" y="179"/>
                      <a:pt x="153" y="179"/>
                      <a:pt x="153" y="179"/>
                    </a:cubicBezTo>
                    <a:cubicBezTo>
                      <a:pt x="153" y="170"/>
                      <a:pt x="146" y="163"/>
                      <a:pt x="137" y="163"/>
                    </a:cubicBezTo>
                    <a:cubicBezTo>
                      <a:pt x="137" y="163"/>
                      <a:pt x="137" y="163"/>
                      <a:pt x="137" y="163"/>
                    </a:cubicBezTo>
                    <a:cubicBezTo>
                      <a:pt x="129" y="163"/>
                      <a:pt x="122" y="170"/>
                      <a:pt x="122" y="179"/>
                    </a:cubicBezTo>
                    <a:cubicBezTo>
                      <a:pt x="122" y="196"/>
                      <a:pt x="122" y="196"/>
                      <a:pt x="122" y="196"/>
                    </a:cubicBezTo>
                    <a:cubicBezTo>
                      <a:pt x="122" y="205"/>
                      <a:pt x="129" y="212"/>
                      <a:pt x="137" y="212"/>
                    </a:cubicBezTo>
                    <a:cubicBezTo>
                      <a:pt x="137" y="212"/>
                      <a:pt x="137" y="212"/>
                      <a:pt x="137" y="212"/>
                    </a:cubicBezTo>
                    <a:cubicBezTo>
                      <a:pt x="146" y="212"/>
                      <a:pt x="153" y="205"/>
                      <a:pt x="153" y="196"/>
                    </a:cubicBezTo>
                    <a:close/>
                    <a:moveTo>
                      <a:pt x="245" y="196"/>
                    </a:moveTo>
                    <a:cubicBezTo>
                      <a:pt x="245" y="179"/>
                      <a:pt x="245" y="179"/>
                      <a:pt x="245" y="179"/>
                    </a:cubicBezTo>
                    <a:cubicBezTo>
                      <a:pt x="245" y="170"/>
                      <a:pt x="237" y="163"/>
                      <a:pt x="229" y="163"/>
                    </a:cubicBezTo>
                    <a:cubicBezTo>
                      <a:pt x="229" y="163"/>
                      <a:pt x="229" y="163"/>
                      <a:pt x="229" y="163"/>
                    </a:cubicBezTo>
                    <a:cubicBezTo>
                      <a:pt x="220" y="163"/>
                      <a:pt x="213" y="170"/>
                      <a:pt x="213" y="179"/>
                    </a:cubicBezTo>
                    <a:cubicBezTo>
                      <a:pt x="213" y="196"/>
                      <a:pt x="213" y="196"/>
                      <a:pt x="213" y="196"/>
                    </a:cubicBezTo>
                    <a:cubicBezTo>
                      <a:pt x="213" y="205"/>
                      <a:pt x="220" y="212"/>
                      <a:pt x="229" y="212"/>
                    </a:cubicBezTo>
                    <a:cubicBezTo>
                      <a:pt x="229" y="212"/>
                      <a:pt x="229" y="212"/>
                      <a:pt x="229" y="212"/>
                    </a:cubicBezTo>
                    <a:cubicBezTo>
                      <a:pt x="237" y="212"/>
                      <a:pt x="245" y="205"/>
                      <a:pt x="245" y="196"/>
                    </a:cubicBezTo>
                    <a:close/>
                    <a:moveTo>
                      <a:pt x="62" y="83"/>
                    </a:moveTo>
                    <a:cubicBezTo>
                      <a:pt x="62" y="131"/>
                      <a:pt x="62" y="131"/>
                      <a:pt x="62" y="131"/>
                    </a:cubicBezTo>
                    <a:moveTo>
                      <a:pt x="153" y="83"/>
                    </a:moveTo>
                    <a:cubicBezTo>
                      <a:pt x="153" y="131"/>
                      <a:pt x="153" y="131"/>
                      <a:pt x="153" y="131"/>
                    </a:cubicBezTo>
                    <a:moveTo>
                      <a:pt x="32" y="116"/>
                    </a:moveTo>
                    <a:cubicBezTo>
                      <a:pt x="32" y="98"/>
                      <a:pt x="32" y="98"/>
                      <a:pt x="32" y="98"/>
                    </a:cubicBezTo>
                    <a:cubicBezTo>
                      <a:pt x="32" y="90"/>
                      <a:pt x="25" y="83"/>
                      <a:pt x="16" y="83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7" y="83"/>
                      <a:pt x="0" y="90"/>
                      <a:pt x="0" y="98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4"/>
                      <a:pt x="7" y="132"/>
                      <a:pt x="16" y="132"/>
                    </a:cubicBezTo>
                    <a:cubicBezTo>
                      <a:pt x="16" y="132"/>
                      <a:pt x="16" y="132"/>
                      <a:pt x="16" y="132"/>
                    </a:cubicBezTo>
                    <a:cubicBezTo>
                      <a:pt x="25" y="132"/>
                      <a:pt x="32" y="124"/>
                      <a:pt x="32" y="116"/>
                    </a:cubicBezTo>
                    <a:close/>
                    <a:moveTo>
                      <a:pt x="123" y="116"/>
                    </a:moveTo>
                    <a:cubicBezTo>
                      <a:pt x="123" y="98"/>
                      <a:pt x="123" y="98"/>
                      <a:pt x="123" y="98"/>
                    </a:cubicBezTo>
                    <a:cubicBezTo>
                      <a:pt x="123" y="90"/>
                      <a:pt x="116" y="83"/>
                      <a:pt x="107" y="83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99" y="83"/>
                      <a:pt x="92" y="90"/>
                      <a:pt x="92" y="98"/>
                    </a:cubicBezTo>
                    <a:cubicBezTo>
                      <a:pt x="92" y="116"/>
                      <a:pt x="92" y="116"/>
                      <a:pt x="92" y="116"/>
                    </a:cubicBezTo>
                    <a:cubicBezTo>
                      <a:pt x="92" y="124"/>
                      <a:pt x="99" y="132"/>
                      <a:pt x="107" y="132"/>
                    </a:cubicBezTo>
                    <a:cubicBezTo>
                      <a:pt x="107" y="132"/>
                      <a:pt x="107" y="132"/>
                      <a:pt x="107" y="132"/>
                    </a:cubicBezTo>
                    <a:cubicBezTo>
                      <a:pt x="116" y="132"/>
                      <a:pt x="123" y="124"/>
                      <a:pt x="123" y="116"/>
                    </a:cubicBezTo>
                    <a:close/>
                    <a:moveTo>
                      <a:pt x="215" y="116"/>
                    </a:moveTo>
                    <a:cubicBezTo>
                      <a:pt x="215" y="98"/>
                      <a:pt x="215" y="98"/>
                      <a:pt x="215" y="98"/>
                    </a:cubicBezTo>
                    <a:cubicBezTo>
                      <a:pt x="215" y="90"/>
                      <a:pt x="207" y="83"/>
                      <a:pt x="199" y="83"/>
                    </a:cubicBezTo>
                    <a:cubicBezTo>
                      <a:pt x="199" y="83"/>
                      <a:pt x="199" y="83"/>
                      <a:pt x="199" y="83"/>
                    </a:cubicBezTo>
                    <a:cubicBezTo>
                      <a:pt x="190" y="83"/>
                      <a:pt x="183" y="90"/>
                      <a:pt x="183" y="98"/>
                    </a:cubicBezTo>
                    <a:cubicBezTo>
                      <a:pt x="183" y="116"/>
                      <a:pt x="183" y="116"/>
                      <a:pt x="183" y="116"/>
                    </a:cubicBezTo>
                    <a:cubicBezTo>
                      <a:pt x="183" y="124"/>
                      <a:pt x="190" y="132"/>
                      <a:pt x="199" y="132"/>
                    </a:cubicBezTo>
                    <a:cubicBezTo>
                      <a:pt x="199" y="132"/>
                      <a:pt x="199" y="132"/>
                      <a:pt x="199" y="132"/>
                    </a:cubicBezTo>
                    <a:cubicBezTo>
                      <a:pt x="207" y="132"/>
                      <a:pt x="215" y="124"/>
                      <a:pt x="215" y="116"/>
                    </a:cubicBezTo>
                    <a:close/>
                    <a:moveTo>
                      <a:pt x="245" y="83"/>
                    </a:moveTo>
                    <a:cubicBezTo>
                      <a:pt x="245" y="131"/>
                      <a:pt x="245" y="131"/>
                      <a:pt x="245" y="131"/>
                    </a:cubicBezTo>
                  </a:path>
                </a:pathLst>
              </a:custGeom>
              <a:grpFill/>
              <a:ln w="15875" cap="sq">
                <a:solidFill>
                  <a:srgbClr val="10182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29" tIns="44816" rIns="89629" bIns="4481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01820">
                      <a:lumMod val="95000"/>
                    </a:srgbClr>
                  </a:solidFill>
                  <a:effectLst/>
                  <a:uLnTx/>
                  <a:uFillTx/>
                  <a:latin typeface="Segoe UI Light (Headings)"/>
                  <a:ea typeface="+mn-ea"/>
                  <a:cs typeface="+mn-cs"/>
                </a:endParaRPr>
              </a:p>
            </p:txBody>
          </p:sp>
          <p:sp>
            <p:nvSpPr>
              <p:cNvPr id="77" name="binary">
                <a:extLst>
                  <a:ext uri="{FF2B5EF4-FFF2-40B4-BE49-F238E27FC236}">
                    <a16:creationId xmlns:a16="http://schemas.microsoft.com/office/drawing/2014/main" id="{CAC55C32-1168-4978-93C4-56FFCFCEF7AB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228672" y="2853068"/>
                <a:ext cx="609600" cy="526388"/>
              </a:xfrm>
              <a:custGeom>
                <a:avLst/>
                <a:gdLst>
                  <a:gd name="T0" fmla="*/ 0 w 245"/>
                  <a:gd name="T1" fmla="*/ 48 h 212"/>
                  <a:gd name="T2" fmla="*/ 92 w 245"/>
                  <a:gd name="T3" fmla="*/ 48 h 212"/>
                  <a:gd name="T4" fmla="*/ 183 w 245"/>
                  <a:gd name="T5" fmla="*/ 48 h 212"/>
                  <a:gd name="T6" fmla="*/ 62 w 245"/>
                  <a:gd name="T7" fmla="*/ 15 h 212"/>
                  <a:gd name="T8" fmla="*/ 46 w 245"/>
                  <a:gd name="T9" fmla="*/ 0 h 212"/>
                  <a:gd name="T10" fmla="*/ 30 w 245"/>
                  <a:gd name="T11" fmla="*/ 33 h 212"/>
                  <a:gd name="T12" fmla="*/ 46 w 245"/>
                  <a:gd name="T13" fmla="*/ 49 h 212"/>
                  <a:gd name="T14" fmla="*/ 153 w 245"/>
                  <a:gd name="T15" fmla="*/ 33 h 212"/>
                  <a:gd name="T16" fmla="*/ 137 w 245"/>
                  <a:gd name="T17" fmla="*/ 0 h 212"/>
                  <a:gd name="T18" fmla="*/ 122 w 245"/>
                  <a:gd name="T19" fmla="*/ 15 h 212"/>
                  <a:gd name="T20" fmla="*/ 137 w 245"/>
                  <a:gd name="T21" fmla="*/ 49 h 212"/>
                  <a:gd name="T22" fmla="*/ 153 w 245"/>
                  <a:gd name="T23" fmla="*/ 33 h 212"/>
                  <a:gd name="T24" fmla="*/ 245 w 245"/>
                  <a:gd name="T25" fmla="*/ 15 h 212"/>
                  <a:gd name="T26" fmla="*/ 229 w 245"/>
                  <a:gd name="T27" fmla="*/ 0 h 212"/>
                  <a:gd name="T28" fmla="*/ 213 w 245"/>
                  <a:gd name="T29" fmla="*/ 33 h 212"/>
                  <a:gd name="T30" fmla="*/ 229 w 245"/>
                  <a:gd name="T31" fmla="*/ 49 h 212"/>
                  <a:gd name="T32" fmla="*/ 0 w 245"/>
                  <a:gd name="T33" fmla="*/ 163 h 212"/>
                  <a:gd name="T34" fmla="*/ 92 w 245"/>
                  <a:gd name="T35" fmla="*/ 163 h 212"/>
                  <a:gd name="T36" fmla="*/ 183 w 245"/>
                  <a:gd name="T37" fmla="*/ 163 h 212"/>
                  <a:gd name="T38" fmla="*/ 62 w 245"/>
                  <a:gd name="T39" fmla="*/ 196 h 212"/>
                  <a:gd name="T40" fmla="*/ 46 w 245"/>
                  <a:gd name="T41" fmla="*/ 163 h 212"/>
                  <a:gd name="T42" fmla="*/ 30 w 245"/>
                  <a:gd name="T43" fmla="*/ 179 h 212"/>
                  <a:gd name="T44" fmla="*/ 46 w 245"/>
                  <a:gd name="T45" fmla="*/ 212 h 212"/>
                  <a:gd name="T46" fmla="*/ 62 w 245"/>
                  <a:gd name="T47" fmla="*/ 196 h 212"/>
                  <a:gd name="T48" fmla="*/ 153 w 245"/>
                  <a:gd name="T49" fmla="*/ 179 h 212"/>
                  <a:gd name="T50" fmla="*/ 137 w 245"/>
                  <a:gd name="T51" fmla="*/ 163 h 212"/>
                  <a:gd name="T52" fmla="*/ 122 w 245"/>
                  <a:gd name="T53" fmla="*/ 196 h 212"/>
                  <a:gd name="T54" fmla="*/ 137 w 245"/>
                  <a:gd name="T55" fmla="*/ 212 h 212"/>
                  <a:gd name="T56" fmla="*/ 245 w 245"/>
                  <a:gd name="T57" fmla="*/ 196 h 212"/>
                  <a:gd name="T58" fmla="*/ 229 w 245"/>
                  <a:gd name="T59" fmla="*/ 163 h 212"/>
                  <a:gd name="T60" fmla="*/ 213 w 245"/>
                  <a:gd name="T61" fmla="*/ 179 h 212"/>
                  <a:gd name="T62" fmla="*/ 229 w 245"/>
                  <a:gd name="T63" fmla="*/ 212 h 212"/>
                  <a:gd name="T64" fmla="*/ 245 w 245"/>
                  <a:gd name="T65" fmla="*/ 196 h 212"/>
                  <a:gd name="T66" fmla="*/ 62 w 245"/>
                  <a:gd name="T67" fmla="*/ 131 h 212"/>
                  <a:gd name="T68" fmla="*/ 153 w 245"/>
                  <a:gd name="T69" fmla="*/ 131 h 212"/>
                  <a:gd name="T70" fmla="*/ 32 w 245"/>
                  <a:gd name="T71" fmla="*/ 98 h 212"/>
                  <a:gd name="T72" fmla="*/ 16 w 245"/>
                  <a:gd name="T73" fmla="*/ 83 h 212"/>
                  <a:gd name="T74" fmla="*/ 0 w 245"/>
                  <a:gd name="T75" fmla="*/ 116 h 212"/>
                  <a:gd name="T76" fmla="*/ 16 w 245"/>
                  <a:gd name="T77" fmla="*/ 132 h 212"/>
                  <a:gd name="T78" fmla="*/ 123 w 245"/>
                  <a:gd name="T79" fmla="*/ 116 h 212"/>
                  <a:gd name="T80" fmla="*/ 107 w 245"/>
                  <a:gd name="T81" fmla="*/ 83 h 212"/>
                  <a:gd name="T82" fmla="*/ 92 w 245"/>
                  <a:gd name="T83" fmla="*/ 98 h 212"/>
                  <a:gd name="T84" fmla="*/ 107 w 245"/>
                  <a:gd name="T85" fmla="*/ 132 h 212"/>
                  <a:gd name="T86" fmla="*/ 123 w 245"/>
                  <a:gd name="T87" fmla="*/ 116 h 212"/>
                  <a:gd name="T88" fmla="*/ 215 w 245"/>
                  <a:gd name="T89" fmla="*/ 98 h 212"/>
                  <a:gd name="T90" fmla="*/ 199 w 245"/>
                  <a:gd name="T91" fmla="*/ 83 h 212"/>
                  <a:gd name="T92" fmla="*/ 183 w 245"/>
                  <a:gd name="T93" fmla="*/ 116 h 212"/>
                  <a:gd name="T94" fmla="*/ 199 w 245"/>
                  <a:gd name="T95" fmla="*/ 132 h 212"/>
                  <a:gd name="T96" fmla="*/ 245 w 245"/>
                  <a:gd name="T97" fmla="*/ 83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45" h="212">
                    <a:moveTo>
                      <a:pt x="0" y="0"/>
                    </a:moveTo>
                    <a:cubicBezTo>
                      <a:pt x="0" y="48"/>
                      <a:pt x="0" y="48"/>
                      <a:pt x="0" y="48"/>
                    </a:cubicBezTo>
                    <a:moveTo>
                      <a:pt x="92" y="0"/>
                    </a:moveTo>
                    <a:cubicBezTo>
                      <a:pt x="92" y="48"/>
                      <a:pt x="92" y="48"/>
                      <a:pt x="92" y="48"/>
                    </a:cubicBezTo>
                    <a:moveTo>
                      <a:pt x="183" y="0"/>
                    </a:moveTo>
                    <a:cubicBezTo>
                      <a:pt x="183" y="48"/>
                      <a:pt x="183" y="48"/>
                      <a:pt x="183" y="48"/>
                    </a:cubicBezTo>
                    <a:moveTo>
                      <a:pt x="62" y="33"/>
                    </a:move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7"/>
                      <a:pt x="55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7" y="0"/>
                      <a:pt x="30" y="7"/>
                      <a:pt x="30" y="15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41"/>
                      <a:pt x="37" y="49"/>
                      <a:pt x="46" y="49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55" y="49"/>
                      <a:pt x="62" y="41"/>
                      <a:pt x="62" y="33"/>
                    </a:cubicBezTo>
                    <a:close/>
                    <a:moveTo>
                      <a:pt x="153" y="33"/>
                    </a:moveTo>
                    <a:cubicBezTo>
                      <a:pt x="153" y="15"/>
                      <a:pt x="153" y="15"/>
                      <a:pt x="153" y="15"/>
                    </a:cubicBezTo>
                    <a:cubicBezTo>
                      <a:pt x="153" y="7"/>
                      <a:pt x="146" y="0"/>
                      <a:pt x="137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29" y="0"/>
                      <a:pt x="122" y="7"/>
                      <a:pt x="122" y="15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2" y="41"/>
                      <a:pt x="129" y="49"/>
                      <a:pt x="137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46" y="49"/>
                      <a:pt x="153" y="41"/>
                      <a:pt x="153" y="33"/>
                    </a:cubicBezTo>
                    <a:close/>
                    <a:moveTo>
                      <a:pt x="245" y="33"/>
                    </a:moveTo>
                    <a:cubicBezTo>
                      <a:pt x="245" y="15"/>
                      <a:pt x="245" y="15"/>
                      <a:pt x="245" y="15"/>
                    </a:cubicBezTo>
                    <a:cubicBezTo>
                      <a:pt x="245" y="7"/>
                      <a:pt x="237" y="0"/>
                      <a:pt x="229" y="0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220" y="0"/>
                      <a:pt x="213" y="7"/>
                      <a:pt x="213" y="15"/>
                    </a:cubicBezTo>
                    <a:cubicBezTo>
                      <a:pt x="213" y="33"/>
                      <a:pt x="213" y="33"/>
                      <a:pt x="213" y="33"/>
                    </a:cubicBezTo>
                    <a:cubicBezTo>
                      <a:pt x="213" y="41"/>
                      <a:pt x="220" y="49"/>
                      <a:pt x="229" y="49"/>
                    </a:cubicBezTo>
                    <a:cubicBezTo>
                      <a:pt x="229" y="49"/>
                      <a:pt x="229" y="49"/>
                      <a:pt x="229" y="49"/>
                    </a:cubicBezTo>
                    <a:cubicBezTo>
                      <a:pt x="237" y="49"/>
                      <a:pt x="245" y="41"/>
                      <a:pt x="245" y="33"/>
                    </a:cubicBezTo>
                    <a:close/>
                    <a:moveTo>
                      <a:pt x="0" y="163"/>
                    </a:moveTo>
                    <a:cubicBezTo>
                      <a:pt x="0" y="212"/>
                      <a:pt x="0" y="212"/>
                      <a:pt x="0" y="212"/>
                    </a:cubicBezTo>
                    <a:moveTo>
                      <a:pt x="92" y="163"/>
                    </a:moveTo>
                    <a:cubicBezTo>
                      <a:pt x="92" y="212"/>
                      <a:pt x="92" y="212"/>
                      <a:pt x="92" y="212"/>
                    </a:cubicBezTo>
                    <a:moveTo>
                      <a:pt x="183" y="163"/>
                    </a:moveTo>
                    <a:cubicBezTo>
                      <a:pt x="183" y="212"/>
                      <a:pt x="183" y="212"/>
                      <a:pt x="183" y="212"/>
                    </a:cubicBezTo>
                    <a:moveTo>
                      <a:pt x="62" y="196"/>
                    </a:moveTo>
                    <a:cubicBezTo>
                      <a:pt x="62" y="179"/>
                      <a:pt x="62" y="179"/>
                      <a:pt x="62" y="179"/>
                    </a:cubicBezTo>
                    <a:cubicBezTo>
                      <a:pt x="62" y="170"/>
                      <a:pt x="55" y="163"/>
                      <a:pt x="46" y="163"/>
                    </a:cubicBezTo>
                    <a:cubicBezTo>
                      <a:pt x="46" y="163"/>
                      <a:pt x="46" y="163"/>
                      <a:pt x="46" y="163"/>
                    </a:cubicBezTo>
                    <a:cubicBezTo>
                      <a:pt x="37" y="163"/>
                      <a:pt x="30" y="170"/>
                      <a:pt x="30" y="179"/>
                    </a:cubicBezTo>
                    <a:cubicBezTo>
                      <a:pt x="30" y="196"/>
                      <a:pt x="30" y="196"/>
                      <a:pt x="30" y="196"/>
                    </a:cubicBezTo>
                    <a:cubicBezTo>
                      <a:pt x="30" y="205"/>
                      <a:pt x="37" y="212"/>
                      <a:pt x="46" y="212"/>
                    </a:cubicBezTo>
                    <a:cubicBezTo>
                      <a:pt x="46" y="212"/>
                      <a:pt x="46" y="212"/>
                      <a:pt x="46" y="212"/>
                    </a:cubicBezTo>
                    <a:cubicBezTo>
                      <a:pt x="55" y="212"/>
                      <a:pt x="62" y="205"/>
                      <a:pt x="62" y="196"/>
                    </a:cubicBezTo>
                    <a:close/>
                    <a:moveTo>
                      <a:pt x="153" y="196"/>
                    </a:moveTo>
                    <a:cubicBezTo>
                      <a:pt x="153" y="179"/>
                      <a:pt x="153" y="179"/>
                      <a:pt x="153" y="179"/>
                    </a:cubicBezTo>
                    <a:cubicBezTo>
                      <a:pt x="153" y="170"/>
                      <a:pt x="146" y="163"/>
                      <a:pt x="137" y="163"/>
                    </a:cubicBezTo>
                    <a:cubicBezTo>
                      <a:pt x="137" y="163"/>
                      <a:pt x="137" y="163"/>
                      <a:pt x="137" y="163"/>
                    </a:cubicBezTo>
                    <a:cubicBezTo>
                      <a:pt x="129" y="163"/>
                      <a:pt x="122" y="170"/>
                      <a:pt x="122" y="179"/>
                    </a:cubicBezTo>
                    <a:cubicBezTo>
                      <a:pt x="122" y="196"/>
                      <a:pt x="122" y="196"/>
                      <a:pt x="122" y="196"/>
                    </a:cubicBezTo>
                    <a:cubicBezTo>
                      <a:pt x="122" y="205"/>
                      <a:pt x="129" y="212"/>
                      <a:pt x="137" y="212"/>
                    </a:cubicBezTo>
                    <a:cubicBezTo>
                      <a:pt x="137" y="212"/>
                      <a:pt x="137" y="212"/>
                      <a:pt x="137" y="212"/>
                    </a:cubicBezTo>
                    <a:cubicBezTo>
                      <a:pt x="146" y="212"/>
                      <a:pt x="153" y="205"/>
                      <a:pt x="153" y="196"/>
                    </a:cubicBezTo>
                    <a:close/>
                    <a:moveTo>
                      <a:pt x="245" y="196"/>
                    </a:moveTo>
                    <a:cubicBezTo>
                      <a:pt x="245" y="179"/>
                      <a:pt x="245" y="179"/>
                      <a:pt x="245" y="179"/>
                    </a:cubicBezTo>
                    <a:cubicBezTo>
                      <a:pt x="245" y="170"/>
                      <a:pt x="237" y="163"/>
                      <a:pt x="229" y="163"/>
                    </a:cubicBezTo>
                    <a:cubicBezTo>
                      <a:pt x="229" y="163"/>
                      <a:pt x="229" y="163"/>
                      <a:pt x="229" y="163"/>
                    </a:cubicBezTo>
                    <a:cubicBezTo>
                      <a:pt x="220" y="163"/>
                      <a:pt x="213" y="170"/>
                      <a:pt x="213" y="179"/>
                    </a:cubicBezTo>
                    <a:cubicBezTo>
                      <a:pt x="213" y="196"/>
                      <a:pt x="213" y="196"/>
                      <a:pt x="213" y="196"/>
                    </a:cubicBezTo>
                    <a:cubicBezTo>
                      <a:pt x="213" y="205"/>
                      <a:pt x="220" y="212"/>
                      <a:pt x="229" y="212"/>
                    </a:cubicBezTo>
                    <a:cubicBezTo>
                      <a:pt x="229" y="212"/>
                      <a:pt x="229" y="212"/>
                      <a:pt x="229" y="212"/>
                    </a:cubicBezTo>
                    <a:cubicBezTo>
                      <a:pt x="237" y="212"/>
                      <a:pt x="245" y="205"/>
                      <a:pt x="245" y="196"/>
                    </a:cubicBezTo>
                    <a:close/>
                    <a:moveTo>
                      <a:pt x="62" y="83"/>
                    </a:moveTo>
                    <a:cubicBezTo>
                      <a:pt x="62" y="131"/>
                      <a:pt x="62" y="131"/>
                      <a:pt x="62" y="131"/>
                    </a:cubicBezTo>
                    <a:moveTo>
                      <a:pt x="153" y="83"/>
                    </a:moveTo>
                    <a:cubicBezTo>
                      <a:pt x="153" y="131"/>
                      <a:pt x="153" y="131"/>
                      <a:pt x="153" y="131"/>
                    </a:cubicBezTo>
                    <a:moveTo>
                      <a:pt x="32" y="116"/>
                    </a:moveTo>
                    <a:cubicBezTo>
                      <a:pt x="32" y="98"/>
                      <a:pt x="32" y="98"/>
                      <a:pt x="32" y="98"/>
                    </a:cubicBezTo>
                    <a:cubicBezTo>
                      <a:pt x="32" y="90"/>
                      <a:pt x="25" y="83"/>
                      <a:pt x="16" y="83"/>
                    </a:cubicBezTo>
                    <a:cubicBezTo>
                      <a:pt x="16" y="83"/>
                      <a:pt x="16" y="83"/>
                      <a:pt x="16" y="83"/>
                    </a:cubicBezTo>
                    <a:cubicBezTo>
                      <a:pt x="7" y="83"/>
                      <a:pt x="0" y="90"/>
                      <a:pt x="0" y="98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0" y="124"/>
                      <a:pt x="7" y="132"/>
                      <a:pt x="16" y="132"/>
                    </a:cubicBezTo>
                    <a:cubicBezTo>
                      <a:pt x="16" y="132"/>
                      <a:pt x="16" y="132"/>
                      <a:pt x="16" y="132"/>
                    </a:cubicBezTo>
                    <a:cubicBezTo>
                      <a:pt x="25" y="132"/>
                      <a:pt x="32" y="124"/>
                      <a:pt x="32" y="116"/>
                    </a:cubicBezTo>
                    <a:close/>
                    <a:moveTo>
                      <a:pt x="123" y="116"/>
                    </a:moveTo>
                    <a:cubicBezTo>
                      <a:pt x="123" y="98"/>
                      <a:pt x="123" y="98"/>
                      <a:pt x="123" y="98"/>
                    </a:cubicBezTo>
                    <a:cubicBezTo>
                      <a:pt x="123" y="90"/>
                      <a:pt x="116" y="83"/>
                      <a:pt x="107" y="83"/>
                    </a:cubicBezTo>
                    <a:cubicBezTo>
                      <a:pt x="107" y="83"/>
                      <a:pt x="107" y="83"/>
                      <a:pt x="107" y="83"/>
                    </a:cubicBezTo>
                    <a:cubicBezTo>
                      <a:pt x="99" y="83"/>
                      <a:pt x="92" y="90"/>
                      <a:pt x="92" y="98"/>
                    </a:cubicBezTo>
                    <a:cubicBezTo>
                      <a:pt x="92" y="116"/>
                      <a:pt x="92" y="116"/>
                      <a:pt x="92" y="116"/>
                    </a:cubicBezTo>
                    <a:cubicBezTo>
                      <a:pt x="92" y="124"/>
                      <a:pt x="99" y="132"/>
                      <a:pt x="107" y="132"/>
                    </a:cubicBezTo>
                    <a:cubicBezTo>
                      <a:pt x="107" y="132"/>
                      <a:pt x="107" y="132"/>
                      <a:pt x="107" y="132"/>
                    </a:cubicBezTo>
                    <a:cubicBezTo>
                      <a:pt x="116" y="132"/>
                      <a:pt x="123" y="124"/>
                      <a:pt x="123" y="116"/>
                    </a:cubicBezTo>
                    <a:close/>
                    <a:moveTo>
                      <a:pt x="215" y="116"/>
                    </a:moveTo>
                    <a:cubicBezTo>
                      <a:pt x="215" y="98"/>
                      <a:pt x="215" y="98"/>
                      <a:pt x="215" y="98"/>
                    </a:cubicBezTo>
                    <a:cubicBezTo>
                      <a:pt x="215" y="90"/>
                      <a:pt x="207" y="83"/>
                      <a:pt x="199" y="83"/>
                    </a:cubicBezTo>
                    <a:cubicBezTo>
                      <a:pt x="199" y="83"/>
                      <a:pt x="199" y="83"/>
                      <a:pt x="199" y="83"/>
                    </a:cubicBezTo>
                    <a:cubicBezTo>
                      <a:pt x="190" y="83"/>
                      <a:pt x="183" y="90"/>
                      <a:pt x="183" y="98"/>
                    </a:cubicBezTo>
                    <a:cubicBezTo>
                      <a:pt x="183" y="116"/>
                      <a:pt x="183" y="116"/>
                      <a:pt x="183" y="116"/>
                    </a:cubicBezTo>
                    <a:cubicBezTo>
                      <a:pt x="183" y="124"/>
                      <a:pt x="190" y="132"/>
                      <a:pt x="199" y="132"/>
                    </a:cubicBezTo>
                    <a:cubicBezTo>
                      <a:pt x="199" y="132"/>
                      <a:pt x="199" y="132"/>
                      <a:pt x="199" y="132"/>
                    </a:cubicBezTo>
                    <a:cubicBezTo>
                      <a:pt x="207" y="132"/>
                      <a:pt x="215" y="124"/>
                      <a:pt x="215" y="116"/>
                    </a:cubicBezTo>
                    <a:close/>
                    <a:moveTo>
                      <a:pt x="245" y="83"/>
                    </a:moveTo>
                    <a:cubicBezTo>
                      <a:pt x="245" y="131"/>
                      <a:pt x="245" y="131"/>
                      <a:pt x="245" y="131"/>
                    </a:cubicBezTo>
                  </a:path>
                </a:pathLst>
              </a:custGeom>
              <a:grpFill/>
              <a:ln w="15875" cap="sq">
                <a:solidFill>
                  <a:srgbClr val="10182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89629" tIns="44816" rIns="89629" bIns="44816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101820">
                      <a:lumMod val="95000"/>
                    </a:srgbClr>
                  </a:solidFill>
                  <a:effectLst/>
                  <a:uLnTx/>
                  <a:uFillTx/>
                  <a:latin typeface="Segoe UI Light (Headings)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122DF6C-711D-4381-9AD9-3EE76B09999A}"/>
              </a:ext>
            </a:extLst>
          </p:cNvPr>
          <p:cNvGrpSpPr/>
          <p:nvPr/>
        </p:nvGrpSpPr>
        <p:grpSpPr>
          <a:xfrm>
            <a:off x="8391781" y="3653497"/>
            <a:ext cx="1718239" cy="1621553"/>
            <a:chOff x="9341887" y="2013707"/>
            <a:chExt cx="2263185" cy="2263185"/>
          </a:xfrm>
          <a:solidFill>
            <a:srgbClr val="00B050"/>
          </a:solidFill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14B748CA-D6DF-49FD-B066-48EF2ED37B3E}"/>
                </a:ext>
              </a:extLst>
            </p:cNvPr>
            <p:cNvSpPr/>
            <p:nvPr/>
          </p:nvSpPr>
          <p:spPr bwMode="auto">
            <a:xfrm>
              <a:off x="9341887" y="2013707"/>
              <a:ext cx="2263185" cy="2263185"/>
            </a:xfrm>
            <a:prstGeom prst="ellipse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02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 err="1">
                <a:ln>
                  <a:noFill/>
                </a:ln>
                <a:solidFill>
                  <a:srgbClr val="101820">
                    <a:lumMod val="95000"/>
                  </a:srgbClr>
                </a:solidFill>
                <a:effectLst/>
                <a:uLnTx/>
                <a:uFillTx/>
                <a:latin typeface="Segoe UI Light (Headings)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shield_3">
              <a:extLst>
                <a:ext uri="{FF2B5EF4-FFF2-40B4-BE49-F238E27FC236}">
                  <a16:creationId xmlns:a16="http://schemas.microsoft.com/office/drawing/2014/main" id="{71B1DF4D-6977-44F4-B46F-44F399CCF9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080931" y="2747447"/>
              <a:ext cx="785097" cy="795706"/>
            </a:xfrm>
            <a:custGeom>
              <a:avLst/>
              <a:gdLst>
                <a:gd name="T0" fmla="*/ 55 w 322"/>
                <a:gd name="T1" fmla="*/ 246 h 329"/>
                <a:gd name="T2" fmla="*/ 4 w 322"/>
                <a:gd name="T3" fmla="*/ 101 h 329"/>
                <a:gd name="T4" fmla="*/ 4 w 322"/>
                <a:gd name="T5" fmla="*/ 44 h 329"/>
                <a:gd name="T6" fmla="*/ 72 w 322"/>
                <a:gd name="T7" fmla="*/ 34 h 329"/>
                <a:gd name="T8" fmla="*/ 161 w 322"/>
                <a:gd name="T9" fmla="*/ 0 h 329"/>
                <a:gd name="T10" fmla="*/ 250 w 322"/>
                <a:gd name="T11" fmla="*/ 34 h 329"/>
                <a:gd name="T12" fmla="*/ 318 w 322"/>
                <a:gd name="T13" fmla="*/ 44 h 329"/>
                <a:gd name="T14" fmla="*/ 318 w 322"/>
                <a:gd name="T15" fmla="*/ 101 h 329"/>
                <a:gd name="T16" fmla="*/ 267 w 322"/>
                <a:gd name="T17" fmla="*/ 246 h 329"/>
                <a:gd name="T18" fmla="*/ 161 w 322"/>
                <a:gd name="T19" fmla="*/ 329 h 329"/>
                <a:gd name="T20" fmla="*/ 55 w 322"/>
                <a:gd name="T21" fmla="*/ 246 h 329"/>
                <a:gd name="T22" fmla="*/ 161 w 322"/>
                <a:gd name="T23" fmla="*/ 53 h 329"/>
                <a:gd name="T24" fmla="*/ 161 w 322"/>
                <a:gd name="T25" fmla="*/ 207 h 329"/>
                <a:gd name="T26" fmla="*/ 161 w 322"/>
                <a:gd name="T27" fmla="*/ 231 h 329"/>
                <a:gd name="T28" fmla="*/ 161 w 322"/>
                <a:gd name="T29" fmla="*/ 251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2" h="329">
                  <a:moveTo>
                    <a:pt x="55" y="246"/>
                  </a:moveTo>
                  <a:cubicBezTo>
                    <a:pt x="0" y="179"/>
                    <a:pt x="4" y="101"/>
                    <a:pt x="4" y="101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4"/>
                    <a:pt x="38" y="45"/>
                    <a:pt x="72" y="34"/>
                  </a:cubicBezTo>
                  <a:cubicBezTo>
                    <a:pt x="107" y="22"/>
                    <a:pt x="124" y="0"/>
                    <a:pt x="161" y="0"/>
                  </a:cubicBezTo>
                  <a:cubicBezTo>
                    <a:pt x="198" y="0"/>
                    <a:pt x="215" y="22"/>
                    <a:pt x="250" y="34"/>
                  </a:cubicBezTo>
                  <a:cubicBezTo>
                    <a:pt x="284" y="45"/>
                    <a:pt x="318" y="44"/>
                    <a:pt x="318" y="44"/>
                  </a:cubicBezTo>
                  <a:cubicBezTo>
                    <a:pt x="318" y="101"/>
                    <a:pt x="318" y="101"/>
                    <a:pt x="318" y="101"/>
                  </a:cubicBezTo>
                  <a:cubicBezTo>
                    <a:pt x="318" y="101"/>
                    <a:pt x="322" y="179"/>
                    <a:pt x="267" y="246"/>
                  </a:cubicBezTo>
                  <a:cubicBezTo>
                    <a:pt x="234" y="286"/>
                    <a:pt x="161" y="329"/>
                    <a:pt x="161" y="329"/>
                  </a:cubicBezTo>
                  <a:cubicBezTo>
                    <a:pt x="161" y="329"/>
                    <a:pt x="88" y="286"/>
                    <a:pt x="55" y="246"/>
                  </a:cubicBezTo>
                  <a:close/>
                  <a:moveTo>
                    <a:pt x="161" y="53"/>
                  </a:moveTo>
                  <a:cubicBezTo>
                    <a:pt x="161" y="207"/>
                    <a:pt x="161" y="207"/>
                    <a:pt x="161" y="207"/>
                  </a:cubicBezTo>
                  <a:moveTo>
                    <a:pt x="161" y="231"/>
                  </a:moveTo>
                  <a:cubicBezTo>
                    <a:pt x="161" y="251"/>
                    <a:pt x="161" y="251"/>
                    <a:pt x="161" y="251"/>
                  </a:cubicBezTo>
                </a:path>
              </a:pathLst>
            </a:custGeom>
            <a:grpFill/>
            <a:ln w="28575" cap="sq">
              <a:solidFill>
                <a:srgbClr val="1018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29" tIns="44816" rIns="89629" bIns="4481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8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101820">
                    <a:lumMod val="95000"/>
                  </a:srgbClr>
                </a:solidFill>
                <a:effectLst/>
                <a:uLnTx/>
                <a:uFillTx/>
                <a:latin typeface="Segoe UI Light (Headings)"/>
                <a:ea typeface="+mn-ea"/>
                <a:cs typeface="+mn-cs"/>
              </a:endParaRPr>
            </a:p>
          </p:txBody>
        </p:sp>
      </p:grp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490D2F5C-BA0B-44A5-BFA1-2D41C67F520D}"/>
              </a:ext>
            </a:extLst>
          </p:cNvPr>
          <p:cNvSpPr txBox="1">
            <a:spLocks/>
          </p:cNvSpPr>
          <p:nvPr/>
        </p:nvSpPr>
        <p:spPr>
          <a:xfrm>
            <a:off x="7659934" y="5233086"/>
            <a:ext cx="3181929" cy="1352797"/>
          </a:xfrm>
          <a:prstGeom prst="rect">
            <a:avLst/>
          </a:prstGeom>
        </p:spPr>
        <p:txBody>
          <a:bodyPr vert="horz" wrap="square" lIns="179260" tIns="143408" rIns="179260" bIns="143408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96"/>
              </a:spcAft>
              <a:buClrTx/>
              <a:buSzPct val="90000"/>
              <a:buFont typeface="Arial" pitchFamily="34" charset="0"/>
              <a:buNone/>
              <a:tabLst/>
              <a:defRPr sz="3536" kern="1200" spc="-88" baseline="0">
                <a:solidFill>
                  <a:schemeClr val="tx2"/>
                </a:solidFill>
                <a:latin typeface="Segoe UI Light" pitchFamily="34" charset="0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54"/>
              </a:spcAft>
              <a:buClrTx/>
              <a:buSzPct val="90000"/>
              <a:buFont typeface="Arial" pitchFamily="34" charset="0"/>
              <a:buNone/>
              <a:tabLst/>
              <a:defRPr sz="1768" kern="1200" spc="-44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54"/>
              </a:spcAft>
              <a:buClrTx/>
              <a:buSzPct val="90000"/>
              <a:buFont typeface="Arial" pitchFamily="34" charset="0"/>
              <a:buNone/>
              <a:tabLst/>
              <a:defRPr sz="1768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54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54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2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157" b="1" i="0" u="none" strike="noStrike" kern="0" cap="all" spc="-88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Detect </a:t>
            </a:r>
          </a:p>
          <a:p>
            <a:pPr marL="336114" marR="0" lvl="0" indent="-336114" algn="l" defTabSz="8962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98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36114" marR="0" lvl="0" indent="-336114" algn="l" defTabSz="8962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Query injection</a:t>
            </a:r>
          </a:p>
          <a:p>
            <a:pPr marL="336114" marR="0" lvl="0" indent="-336114" algn="l" defTabSz="8962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Credential theft/leak</a:t>
            </a:r>
          </a:p>
          <a:p>
            <a:pPr marL="336114" marR="0" lvl="0" indent="-336114" algn="l" defTabSz="8962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leakage/extraction</a:t>
            </a:r>
          </a:p>
          <a:p>
            <a:pPr marL="336114" marR="0" lvl="0" indent="-336114" algn="l" defTabSz="8962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D0D9F05A-F475-4098-9801-A52F694DE446}"/>
              </a:ext>
            </a:extLst>
          </p:cNvPr>
          <p:cNvSpPr txBox="1">
            <a:spLocks/>
          </p:cNvSpPr>
          <p:nvPr/>
        </p:nvSpPr>
        <p:spPr>
          <a:xfrm>
            <a:off x="4306435" y="5215311"/>
            <a:ext cx="2309251" cy="1529355"/>
          </a:xfrm>
          <a:prstGeom prst="rect">
            <a:avLst/>
          </a:prstGeom>
        </p:spPr>
        <p:txBody>
          <a:bodyPr vert="horz" wrap="square" lIns="179260" tIns="143408" rIns="179260" bIns="143408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96"/>
              </a:spcAft>
              <a:buClrTx/>
              <a:buSzPct val="90000"/>
              <a:buFont typeface="Arial" pitchFamily="34" charset="0"/>
              <a:buNone/>
              <a:tabLst/>
              <a:defRPr sz="3536" kern="1200" spc="-88" baseline="0">
                <a:solidFill>
                  <a:schemeClr val="tx2"/>
                </a:solidFill>
                <a:latin typeface="Segoe UI Light" pitchFamily="34" charset="0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54"/>
              </a:spcAft>
              <a:buClrTx/>
              <a:buSzPct val="90000"/>
              <a:buFont typeface="Arial" pitchFamily="34" charset="0"/>
              <a:buNone/>
              <a:tabLst/>
              <a:defRPr sz="1768" kern="1200" spc="-44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54"/>
              </a:spcAft>
              <a:buClrTx/>
              <a:buSzPct val="90000"/>
              <a:buFont typeface="Arial" pitchFamily="34" charset="0"/>
              <a:buNone/>
              <a:tabLst/>
              <a:defRPr sz="1768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54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54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2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157" b="1" i="0" u="none" strike="noStrike" kern="0" cap="all" spc="-88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Protect </a:t>
            </a:r>
          </a:p>
          <a:p>
            <a:pPr marL="0" marR="0" lvl="0" indent="-336114" algn="l" defTabSz="8962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98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-336114" algn="l" defTabSz="8962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Access control </a:t>
            </a:r>
          </a:p>
          <a:p>
            <a:pPr marL="0" marR="0" lvl="0" indent="-336114" algn="l" defTabSz="8962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encryption</a:t>
            </a:r>
          </a:p>
          <a:p>
            <a:pPr marL="0" marR="0" lvl="0" indent="-336114" algn="l" defTabSz="8962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Obfuscation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011D3202-2C85-45BF-863A-163048BB8378}"/>
              </a:ext>
            </a:extLst>
          </p:cNvPr>
          <p:cNvSpPr txBox="1">
            <a:spLocks/>
          </p:cNvSpPr>
          <p:nvPr/>
        </p:nvSpPr>
        <p:spPr>
          <a:xfrm>
            <a:off x="663986" y="5204006"/>
            <a:ext cx="2598201" cy="1552257"/>
          </a:xfrm>
          <a:prstGeom prst="rect">
            <a:avLst/>
          </a:prstGeom>
        </p:spPr>
        <p:txBody>
          <a:bodyPr vert="horz" wrap="square" lIns="179260" tIns="143408" rIns="179260" bIns="143408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796"/>
              </a:spcAft>
              <a:buClrTx/>
              <a:buSzPct val="90000"/>
              <a:buFont typeface="Arial" pitchFamily="34" charset="0"/>
              <a:buNone/>
              <a:tabLst/>
              <a:defRPr sz="3536" kern="1200" spc="-88" baseline="0">
                <a:solidFill>
                  <a:schemeClr val="tx2"/>
                </a:solidFill>
                <a:latin typeface="Segoe UI Light" pitchFamily="34" charset="0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54"/>
              </a:spcAft>
              <a:buClrTx/>
              <a:buSzPct val="90000"/>
              <a:buFont typeface="Arial" pitchFamily="34" charset="0"/>
              <a:buNone/>
              <a:tabLst/>
              <a:defRPr sz="1768" kern="1200" spc="-44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54"/>
              </a:spcAft>
              <a:buClrTx/>
              <a:buSzPct val="90000"/>
              <a:buFont typeface="Arial" pitchFamily="34" charset="0"/>
              <a:buNone/>
              <a:tabLst/>
              <a:defRPr sz="1768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54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54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2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157" b="1" i="0" u="none" strike="noStrike" kern="0" cap="all" spc="-88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Discover  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36114" marR="0" lvl="0" indent="-336114" algn="l" defTabSz="8962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98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36114" marR="0" lvl="0" indent="-336114" algn="l" defTabSz="8962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Sensitive data</a:t>
            </a:r>
          </a:p>
          <a:p>
            <a:pPr marL="336114" marR="0" lvl="0" indent="-336114" algn="l" defTabSz="8962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Misconfigurations</a:t>
            </a:r>
          </a:p>
          <a:p>
            <a:pPr marL="336114" marR="0" lvl="0" indent="-336114" algn="l" defTabSz="8962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Compliance </a:t>
            </a:r>
          </a:p>
        </p:txBody>
      </p:sp>
    </p:spTree>
    <p:extLst>
      <p:ext uri="{BB962C8B-B14F-4D97-AF65-F5344CB8AC3E}">
        <p14:creationId xmlns:p14="http://schemas.microsoft.com/office/powerpoint/2010/main" val="424986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20683" y="210339"/>
            <a:ext cx="12174710" cy="753843"/>
          </a:xfrm>
        </p:spPr>
        <p:txBody>
          <a:bodyPr vert="horz" wrap="square" lIns="0" tIns="89630" rIns="143407" bIns="89630" rtlCol="0" anchor="t">
            <a:noAutofit/>
          </a:bodyPr>
          <a:lstStyle/>
          <a:p>
            <a:pPr marL="12696" indent="53955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745" cap="all" spc="800">
                <a:solidFill>
                  <a:srgbClr val="0078D7"/>
                </a:solidFill>
                <a:latin typeface="Segoe UI" panose="020B0502040204020203" pitchFamily="34" charset="0"/>
                <a:ea typeface="Segoe UI Semilight" charset="0"/>
              </a:rPr>
              <a:t>Industry-Leading Security</a:t>
            </a:r>
            <a:br>
              <a:rPr lang="en-US" sz="2745" cap="all" spc="800">
                <a:solidFill>
                  <a:srgbClr val="0078D7"/>
                </a:solidFill>
                <a:latin typeface="Segoe UI Semilight" charset="0"/>
                <a:ea typeface="Segoe UI Semilight" charset="0"/>
                <a:cs typeface="Segoe UI Semilight" charset="0"/>
              </a:rPr>
            </a:br>
            <a:endParaRPr lang="en-US" sz="2745" kern="0">
              <a:solidFill>
                <a:srgbClr val="002050"/>
              </a:solidFill>
              <a:latin typeface="Segoe UI Semibold" panose="020B0702040204020203" pitchFamily="34" charset="0"/>
              <a:ea typeface="MS PGothic" charset="0"/>
              <a:cs typeface="Segoe UI Semibold" panose="020B0702040204020203" pitchFamily="34" charset="0"/>
            </a:endParaRP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-37683" y="6422702"/>
            <a:ext cx="12227955" cy="434326"/>
          </a:xfrm>
          <a:solidFill>
            <a:srgbClr val="0078D7"/>
          </a:solidFill>
          <a:ln>
            <a:noFill/>
          </a:ln>
        </p:spPr>
        <p:txBody>
          <a:bodyPr vert="horz" wrap="square" lIns="457070" tIns="0" rIns="143407" bIns="0" rtlCol="0" anchor="ctr" anchorCtr="0">
            <a:no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SECURITY</a:t>
            </a:r>
            <a:endParaRPr lang="en-US" sz="1600" b="1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06378" y="924769"/>
            <a:ext cx="9578569" cy="85395"/>
          </a:xfrm>
          <a:prstGeom prst="line">
            <a:avLst/>
          </a:prstGeom>
          <a:ln>
            <a:solidFill>
              <a:srgbClr val="0078D7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202422" y="2539380"/>
            <a:ext cx="2490644" cy="2417579"/>
            <a:chOff x="8872296" y="2787957"/>
            <a:chExt cx="2945054" cy="2945052"/>
          </a:xfrm>
        </p:grpSpPr>
        <p:sp>
          <p:nvSpPr>
            <p:cNvPr id="116" name="Freeform 115"/>
            <p:cNvSpPr>
              <a:spLocks noChangeAspect="1"/>
            </p:cNvSpPr>
            <p:nvPr/>
          </p:nvSpPr>
          <p:spPr bwMode="black">
            <a:xfrm>
              <a:off x="9975151" y="3761866"/>
              <a:ext cx="827094" cy="1074336"/>
            </a:xfrm>
            <a:custGeom>
              <a:avLst/>
              <a:gdLst>
                <a:gd name="connsiteX0" fmla="*/ 2084855 w 2708618"/>
                <a:gd name="connsiteY0" fmla="*/ 2520103 h 3518305"/>
                <a:gd name="connsiteX1" fmla="*/ 1911536 w 2708618"/>
                <a:gd name="connsiteY1" fmla="*/ 2693419 h 3518305"/>
                <a:gd name="connsiteX2" fmla="*/ 1962300 w 2708618"/>
                <a:gd name="connsiteY2" fmla="*/ 2815973 h 3518305"/>
                <a:gd name="connsiteX3" fmla="*/ 1999925 w 2708618"/>
                <a:gd name="connsiteY3" fmla="*/ 2841339 h 3518305"/>
                <a:gd name="connsiteX4" fmla="*/ 1948743 w 2708618"/>
                <a:gd name="connsiteY4" fmla="*/ 3111884 h 3518305"/>
                <a:gd name="connsiteX5" fmla="*/ 2220964 w 2708618"/>
                <a:gd name="connsiteY5" fmla="*/ 3111884 h 3518305"/>
                <a:gd name="connsiteX6" fmla="*/ 2169784 w 2708618"/>
                <a:gd name="connsiteY6" fmla="*/ 2841341 h 3518305"/>
                <a:gd name="connsiteX7" fmla="*/ 2207409 w 2708618"/>
                <a:gd name="connsiteY7" fmla="*/ 2815973 h 3518305"/>
                <a:gd name="connsiteX8" fmla="*/ 2258173 w 2708618"/>
                <a:gd name="connsiteY8" fmla="*/ 2693419 h 3518305"/>
                <a:gd name="connsiteX9" fmla="*/ 2084855 w 2708618"/>
                <a:gd name="connsiteY9" fmla="*/ 2520103 h 3518305"/>
                <a:gd name="connsiteX10" fmla="*/ 2079255 w 2708618"/>
                <a:gd name="connsiteY10" fmla="*/ 2100375 h 3518305"/>
                <a:gd name="connsiteX11" fmla="*/ 2090455 w 2708618"/>
                <a:gd name="connsiteY11" fmla="*/ 2111540 h 3518305"/>
                <a:gd name="connsiteX12" fmla="*/ 2404058 w 2708618"/>
                <a:gd name="connsiteY12" fmla="*/ 2245518 h 3518305"/>
                <a:gd name="connsiteX13" fmla="*/ 2661661 w 2708618"/>
                <a:gd name="connsiteY13" fmla="*/ 2178529 h 3518305"/>
                <a:gd name="connsiteX14" fmla="*/ 2079255 w 2708618"/>
                <a:gd name="connsiteY14" fmla="*/ 3518305 h 3518305"/>
                <a:gd name="connsiteX15" fmla="*/ 1508049 w 2708618"/>
                <a:gd name="connsiteY15" fmla="*/ 2178529 h 3518305"/>
                <a:gd name="connsiteX16" fmla="*/ 1765651 w 2708618"/>
                <a:gd name="connsiteY16" fmla="*/ 2245518 h 3518305"/>
                <a:gd name="connsiteX17" fmla="*/ 2079255 w 2708618"/>
                <a:gd name="connsiteY17" fmla="*/ 2111540 h 3518305"/>
                <a:gd name="connsiteX18" fmla="*/ 2079255 w 2708618"/>
                <a:gd name="connsiteY18" fmla="*/ 2100375 h 3518305"/>
                <a:gd name="connsiteX19" fmla="*/ 1094005 w 2708618"/>
                <a:gd name="connsiteY19" fmla="*/ 1429351 h 3518305"/>
                <a:gd name="connsiteX20" fmla="*/ 1165650 w 2708618"/>
                <a:gd name="connsiteY20" fmla="*/ 1470895 h 3518305"/>
                <a:gd name="connsiteX21" fmla="*/ 1191838 w 2708618"/>
                <a:gd name="connsiteY21" fmla="*/ 1584519 h 3518305"/>
                <a:gd name="connsiteX22" fmla="*/ 1164103 w 2708618"/>
                <a:gd name="connsiteY22" fmla="*/ 1692852 h 3518305"/>
                <a:gd name="connsiteX23" fmla="*/ 1091308 w 2708618"/>
                <a:gd name="connsiteY23" fmla="*/ 1733165 h 3518305"/>
                <a:gd name="connsiteX24" fmla="*/ 1016392 w 2708618"/>
                <a:gd name="connsiteY24" fmla="*/ 1693257 h 3518305"/>
                <a:gd name="connsiteX25" fmla="*/ 988848 w 2708618"/>
                <a:gd name="connsiteY25" fmla="*/ 1582072 h 3518305"/>
                <a:gd name="connsiteX26" fmla="*/ 1016584 w 2708618"/>
                <a:gd name="connsiteY26" fmla="*/ 1469259 h 3518305"/>
                <a:gd name="connsiteX27" fmla="*/ 1094005 w 2708618"/>
                <a:gd name="connsiteY27" fmla="*/ 1429351 h 3518305"/>
                <a:gd name="connsiteX28" fmla="*/ 1446105 w 2708618"/>
                <a:gd name="connsiteY28" fmla="*/ 1289259 h 3518305"/>
                <a:gd name="connsiteX29" fmla="*/ 1446105 w 2708618"/>
                <a:gd name="connsiteY29" fmla="*/ 1873272 h 3518305"/>
                <a:gd name="connsiteX30" fmla="*/ 1802781 w 2708618"/>
                <a:gd name="connsiteY30" fmla="*/ 1873272 h 3518305"/>
                <a:gd name="connsiteX31" fmla="*/ 1802781 w 2708618"/>
                <a:gd name="connsiteY31" fmla="*/ 1735612 h 3518305"/>
                <a:gd name="connsiteX32" fmla="*/ 1612503 w 2708618"/>
                <a:gd name="connsiteY32" fmla="*/ 1735612 h 3518305"/>
                <a:gd name="connsiteX33" fmla="*/ 1612503 w 2708618"/>
                <a:gd name="connsiteY33" fmla="*/ 1289259 h 3518305"/>
                <a:gd name="connsiteX34" fmla="*/ 1095545 w 2708618"/>
                <a:gd name="connsiteY34" fmla="*/ 1279481 h 3518305"/>
                <a:gd name="connsiteX35" fmla="*/ 948402 w 2708618"/>
                <a:gd name="connsiteY35" fmla="*/ 1318373 h 3518305"/>
                <a:gd name="connsiteX36" fmla="*/ 847873 w 2708618"/>
                <a:gd name="connsiteY36" fmla="*/ 1428540 h 3518305"/>
                <a:gd name="connsiteX37" fmla="*/ 812047 w 2708618"/>
                <a:gd name="connsiteY37" fmla="*/ 1588999 h 3518305"/>
                <a:gd name="connsiteX38" fmla="*/ 847490 w 2708618"/>
                <a:gd name="connsiteY38" fmla="*/ 1741514 h 3518305"/>
                <a:gd name="connsiteX39" fmla="*/ 946671 w 2708618"/>
                <a:gd name="connsiteY39" fmla="*/ 1846185 h 3518305"/>
                <a:gd name="connsiteX40" fmla="*/ 1088228 w 2708618"/>
                <a:gd name="connsiteY40" fmla="*/ 1883448 h 3518305"/>
                <a:gd name="connsiteX41" fmla="*/ 1152549 w 2708618"/>
                <a:gd name="connsiteY41" fmla="*/ 1876521 h 3518305"/>
                <a:gd name="connsiteX42" fmla="*/ 1222653 w 2708618"/>
                <a:gd name="connsiteY42" fmla="*/ 1951865 h 3518305"/>
                <a:gd name="connsiteX43" fmla="*/ 1431420 w 2708618"/>
                <a:gd name="connsiteY43" fmla="*/ 1951865 h 3518305"/>
                <a:gd name="connsiteX44" fmla="*/ 1285441 w 2708618"/>
                <a:gd name="connsiteY44" fmla="*/ 1802806 h 3518305"/>
                <a:gd name="connsiteX45" fmla="*/ 1368256 w 2708618"/>
                <a:gd name="connsiteY45" fmla="*/ 1579633 h 3518305"/>
                <a:gd name="connsiteX46" fmla="*/ 1334169 w 2708618"/>
                <a:gd name="connsiteY46" fmla="*/ 1423036 h 3518305"/>
                <a:gd name="connsiteX47" fmla="*/ 1237486 w 2708618"/>
                <a:gd name="connsiteY47" fmla="*/ 1316752 h 3518305"/>
                <a:gd name="connsiteX48" fmla="*/ 1095545 w 2708618"/>
                <a:gd name="connsiteY48" fmla="*/ 1279481 h 3518305"/>
                <a:gd name="connsiteX49" fmla="*/ 580283 w 2708618"/>
                <a:gd name="connsiteY49" fmla="*/ 1279481 h 3518305"/>
                <a:gd name="connsiteX50" fmla="*/ 416966 w 2708618"/>
                <a:gd name="connsiteY50" fmla="*/ 1330185 h 3518305"/>
                <a:gd name="connsiteX51" fmla="*/ 356109 w 2708618"/>
                <a:gd name="connsiteY51" fmla="*/ 1465597 h 3518305"/>
                <a:gd name="connsiteX52" fmla="*/ 489384 w 2708618"/>
                <a:gd name="connsiteY52" fmla="*/ 1640726 h 3518305"/>
                <a:gd name="connsiteX53" fmla="*/ 545813 w 2708618"/>
                <a:gd name="connsiteY53" fmla="*/ 1666384 h 3518305"/>
                <a:gd name="connsiteX54" fmla="*/ 568537 w 2708618"/>
                <a:gd name="connsiteY54" fmla="*/ 1686537 h 3518305"/>
                <a:gd name="connsiteX55" fmla="*/ 576046 w 2708618"/>
                <a:gd name="connsiteY55" fmla="*/ 1711583 h 3518305"/>
                <a:gd name="connsiteX56" fmla="*/ 561029 w 2708618"/>
                <a:gd name="connsiteY56" fmla="*/ 1741926 h 3518305"/>
                <a:gd name="connsiteX57" fmla="*/ 518660 w 2708618"/>
                <a:gd name="connsiteY57" fmla="*/ 1752309 h 3518305"/>
                <a:gd name="connsiteX58" fmla="*/ 440464 w 2708618"/>
                <a:gd name="connsiteY58" fmla="*/ 1735818 h 3518305"/>
                <a:gd name="connsiteX59" fmla="*/ 363816 w 2708618"/>
                <a:gd name="connsiteY59" fmla="*/ 1692446 h 3518305"/>
                <a:gd name="connsiteX60" fmla="*/ 363816 w 2708618"/>
                <a:gd name="connsiteY60" fmla="*/ 1852492 h 3518305"/>
                <a:gd name="connsiteX61" fmla="*/ 522506 w 2708618"/>
                <a:gd name="connsiteY61" fmla="*/ 1883448 h 3518305"/>
                <a:gd name="connsiteX62" fmla="*/ 650388 w 2708618"/>
                <a:gd name="connsiteY62" fmla="*/ 1862270 h 3518305"/>
                <a:gd name="connsiteX63" fmla="*/ 733004 w 2708618"/>
                <a:gd name="connsiteY63" fmla="*/ 1797928 h 3518305"/>
                <a:gd name="connsiteX64" fmla="*/ 762478 w 2708618"/>
                <a:gd name="connsiteY64" fmla="*/ 1696521 h 3518305"/>
                <a:gd name="connsiteX65" fmla="*/ 726844 w 2708618"/>
                <a:gd name="connsiteY65" fmla="*/ 1593074 h 3518305"/>
                <a:gd name="connsiteX66" fmla="*/ 605321 w 2708618"/>
                <a:gd name="connsiteY66" fmla="*/ 1512837 h 3518305"/>
                <a:gd name="connsiteX67" fmla="*/ 548119 w 2708618"/>
                <a:gd name="connsiteY67" fmla="*/ 1481690 h 3518305"/>
                <a:gd name="connsiteX68" fmla="*/ 534443 w 2708618"/>
                <a:gd name="connsiteY68" fmla="*/ 1451346 h 3518305"/>
                <a:gd name="connsiteX69" fmla="*/ 551398 w 2708618"/>
                <a:gd name="connsiteY69" fmla="*/ 1421209 h 3518305"/>
                <a:gd name="connsiteX70" fmla="*/ 596081 w 2708618"/>
                <a:gd name="connsiteY70" fmla="*/ 1410215 h 3518305"/>
                <a:gd name="connsiteX71" fmla="*/ 733203 w 2708618"/>
                <a:gd name="connsiteY71" fmla="*/ 1450528 h 3518305"/>
                <a:gd name="connsiteX72" fmla="*/ 733203 w 2708618"/>
                <a:gd name="connsiteY72" fmla="*/ 1301882 h 3518305"/>
                <a:gd name="connsiteX73" fmla="*/ 677541 w 2708618"/>
                <a:gd name="connsiteY73" fmla="*/ 1288029 h 3518305"/>
                <a:gd name="connsiteX74" fmla="*/ 633440 w 2708618"/>
                <a:gd name="connsiteY74" fmla="*/ 1281920 h 3518305"/>
                <a:gd name="connsiteX75" fmla="*/ 580283 w 2708618"/>
                <a:gd name="connsiteY75" fmla="*/ 1279481 h 3518305"/>
                <a:gd name="connsiteX76" fmla="*/ 1079445 w 2708618"/>
                <a:gd name="connsiteY76" fmla="*/ 167952 h 3518305"/>
                <a:gd name="connsiteX77" fmla="*/ 334364 w 2708618"/>
                <a:gd name="connsiteY77" fmla="*/ 399163 h 3518305"/>
                <a:gd name="connsiteX78" fmla="*/ 1079445 w 2708618"/>
                <a:gd name="connsiteY78" fmla="*/ 630375 h 3518305"/>
                <a:gd name="connsiteX79" fmla="*/ 1824526 w 2708618"/>
                <a:gd name="connsiteY79" fmla="*/ 399163 h 3518305"/>
                <a:gd name="connsiteX80" fmla="*/ 1079445 w 2708618"/>
                <a:gd name="connsiteY80" fmla="*/ 167952 h 3518305"/>
                <a:gd name="connsiteX81" fmla="*/ 1079445 w 2708618"/>
                <a:gd name="connsiteY81" fmla="*/ 0 h 3518305"/>
                <a:gd name="connsiteX82" fmla="*/ 2153319 w 2708618"/>
                <a:gd name="connsiteY82" fmla="*/ 417961 h 3518305"/>
                <a:gd name="connsiteX83" fmla="*/ 2157239 w 2708618"/>
                <a:gd name="connsiteY83" fmla="*/ 451473 h 3518305"/>
                <a:gd name="connsiteX84" fmla="*/ 2158890 w 2708618"/>
                <a:gd name="connsiteY84" fmla="*/ 451473 h 3518305"/>
                <a:gd name="connsiteX85" fmla="*/ 2158890 w 2708618"/>
                <a:gd name="connsiteY85" fmla="*/ 465562 h 3518305"/>
                <a:gd name="connsiteX86" fmla="*/ 2158890 w 2708618"/>
                <a:gd name="connsiteY86" fmla="*/ 1919029 h 3518305"/>
                <a:gd name="connsiteX87" fmla="*/ 2158890 w 2708618"/>
                <a:gd name="connsiteY87" fmla="*/ 2037802 h 3518305"/>
                <a:gd name="connsiteX88" fmla="*/ 2099557 w 2708618"/>
                <a:gd name="connsiteY88" fmla="*/ 1991395 h 3518305"/>
                <a:gd name="connsiteX89" fmla="*/ 2086878 w 2708618"/>
                <a:gd name="connsiteY89" fmla="*/ 1978756 h 3518305"/>
                <a:gd name="connsiteX90" fmla="*/ 2086878 w 2708618"/>
                <a:gd name="connsiteY90" fmla="*/ 1991395 h 3518305"/>
                <a:gd name="connsiteX91" fmla="*/ 1731858 w 2708618"/>
                <a:gd name="connsiteY91" fmla="*/ 2143067 h 3518305"/>
                <a:gd name="connsiteX92" fmla="*/ 1440236 w 2708618"/>
                <a:gd name="connsiteY92" fmla="*/ 2067231 h 3518305"/>
                <a:gd name="connsiteX93" fmla="*/ 1449336 w 2708618"/>
                <a:gd name="connsiteY93" fmla="*/ 2826440 h 3518305"/>
                <a:gd name="connsiteX94" fmla="*/ 1474948 w 2708618"/>
                <a:gd name="connsiteY94" fmla="*/ 2895336 h 3518305"/>
                <a:gd name="connsiteX95" fmla="*/ 1283786 w 2708618"/>
                <a:gd name="connsiteY95" fmla="*/ 2919261 h 3518305"/>
                <a:gd name="connsiteX96" fmla="*/ 1079445 w 2708618"/>
                <a:gd name="connsiteY96" fmla="*/ 2927591 h 3518305"/>
                <a:gd name="connsiteX97" fmla="*/ 5578 w 2708618"/>
                <a:gd name="connsiteY97" fmla="*/ 2509638 h 3518305"/>
                <a:gd name="connsiteX98" fmla="*/ 1651 w 2708618"/>
                <a:gd name="connsiteY98" fmla="*/ 2476118 h 3518305"/>
                <a:gd name="connsiteX99" fmla="*/ 0 w 2708618"/>
                <a:gd name="connsiteY99" fmla="*/ 2476118 h 3518305"/>
                <a:gd name="connsiteX100" fmla="*/ 0 w 2708618"/>
                <a:gd name="connsiteY100" fmla="*/ 2462037 h 3518305"/>
                <a:gd name="connsiteX101" fmla="*/ 0 w 2708618"/>
                <a:gd name="connsiteY101" fmla="*/ 465562 h 3518305"/>
                <a:gd name="connsiteX102" fmla="*/ 0 w 2708618"/>
                <a:gd name="connsiteY102" fmla="*/ 465554 h 3518305"/>
                <a:gd name="connsiteX103" fmla="*/ 5578 w 2708618"/>
                <a:gd name="connsiteY103" fmla="*/ 417961 h 3518305"/>
                <a:gd name="connsiteX104" fmla="*/ 1079445 w 2708618"/>
                <a:gd name="connsiteY104" fmla="*/ 0 h 351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</a:cxnLst>
              <a:rect l="l" t="t" r="r" b="b"/>
              <a:pathLst>
                <a:path w="2708618" h="3518305">
                  <a:moveTo>
                    <a:pt x="2084855" y="2520103"/>
                  </a:moveTo>
                  <a:cubicBezTo>
                    <a:pt x="1989133" y="2520103"/>
                    <a:pt x="1911536" y="2597699"/>
                    <a:pt x="1911536" y="2693419"/>
                  </a:cubicBezTo>
                  <a:cubicBezTo>
                    <a:pt x="1911536" y="2741280"/>
                    <a:pt x="1930935" y="2784609"/>
                    <a:pt x="1962300" y="2815973"/>
                  </a:cubicBezTo>
                  <a:lnTo>
                    <a:pt x="1999925" y="2841339"/>
                  </a:lnTo>
                  <a:lnTo>
                    <a:pt x="1948743" y="3111884"/>
                  </a:lnTo>
                  <a:lnTo>
                    <a:pt x="2220964" y="3111884"/>
                  </a:lnTo>
                  <a:lnTo>
                    <a:pt x="2169784" y="2841341"/>
                  </a:lnTo>
                  <a:lnTo>
                    <a:pt x="2207409" y="2815973"/>
                  </a:lnTo>
                  <a:cubicBezTo>
                    <a:pt x="2238775" y="2784609"/>
                    <a:pt x="2258173" y="2741280"/>
                    <a:pt x="2258173" y="2693419"/>
                  </a:cubicBezTo>
                  <a:cubicBezTo>
                    <a:pt x="2258173" y="2597699"/>
                    <a:pt x="2180576" y="2520103"/>
                    <a:pt x="2084855" y="2520103"/>
                  </a:cubicBezTo>
                  <a:close/>
                  <a:moveTo>
                    <a:pt x="2079255" y="2100375"/>
                  </a:moveTo>
                  <a:cubicBezTo>
                    <a:pt x="2090455" y="2100375"/>
                    <a:pt x="2090455" y="2100375"/>
                    <a:pt x="2090455" y="2111540"/>
                  </a:cubicBezTo>
                  <a:cubicBezTo>
                    <a:pt x="2157655" y="2167364"/>
                    <a:pt x="2258456" y="2245518"/>
                    <a:pt x="2404058" y="2245518"/>
                  </a:cubicBezTo>
                  <a:cubicBezTo>
                    <a:pt x="2482459" y="2245518"/>
                    <a:pt x="2572059" y="2223188"/>
                    <a:pt x="2661661" y="2178529"/>
                  </a:cubicBezTo>
                  <a:cubicBezTo>
                    <a:pt x="2818462" y="2680945"/>
                    <a:pt x="2572059" y="3261515"/>
                    <a:pt x="2079255" y="3518305"/>
                  </a:cubicBezTo>
                  <a:cubicBezTo>
                    <a:pt x="1586449" y="3261515"/>
                    <a:pt x="1351246" y="2680945"/>
                    <a:pt x="1508049" y="2178529"/>
                  </a:cubicBezTo>
                  <a:cubicBezTo>
                    <a:pt x="1597649" y="2223188"/>
                    <a:pt x="1687250" y="2245518"/>
                    <a:pt x="1765651" y="2245518"/>
                  </a:cubicBezTo>
                  <a:cubicBezTo>
                    <a:pt x="1911253" y="2245518"/>
                    <a:pt x="2012053" y="2167364"/>
                    <a:pt x="2079255" y="2111540"/>
                  </a:cubicBezTo>
                  <a:cubicBezTo>
                    <a:pt x="2079255" y="2100375"/>
                    <a:pt x="2079255" y="2100375"/>
                    <a:pt x="2079255" y="2100375"/>
                  </a:cubicBezTo>
                  <a:close/>
                  <a:moveTo>
                    <a:pt x="1094005" y="1429351"/>
                  </a:moveTo>
                  <a:cubicBezTo>
                    <a:pt x="1124305" y="1429351"/>
                    <a:pt x="1148186" y="1443197"/>
                    <a:pt x="1165650" y="1470895"/>
                  </a:cubicBezTo>
                  <a:cubicBezTo>
                    <a:pt x="1183106" y="1498586"/>
                    <a:pt x="1191838" y="1536461"/>
                    <a:pt x="1191838" y="1584519"/>
                  </a:cubicBezTo>
                  <a:cubicBezTo>
                    <a:pt x="1191838" y="1629858"/>
                    <a:pt x="1182598" y="1665971"/>
                    <a:pt x="1164103" y="1692852"/>
                  </a:cubicBezTo>
                  <a:cubicBezTo>
                    <a:pt x="1145615" y="1719725"/>
                    <a:pt x="1121350" y="1733165"/>
                    <a:pt x="1091308" y="1733165"/>
                  </a:cubicBezTo>
                  <a:cubicBezTo>
                    <a:pt x="1059727" y="1733165"/>
                    <a:pt x="1034755" y="1719865"/>
                    <a:pt x="1016392" y="1693257"/>
                  </a:cubicBezTo>
                  <a:cubicBezTo>
                    <a:pt x="998030" y="1666649"/>
                    <a:pt x="988848" y="1629592"/>
                    <a:pt x="988848" y="1582072"/>
                  </a:cubicBezTo>
                  <a:cubicBezTo>
                    <a:pt x="988848" y="1533476"/>
                    <a:pt x="998089" y="1495875"/>
                    <a:pt x="1016584" y="1469259"/>
                  </a:cubicBezTo>
                  <a:cubicBezTo>
                    <a:pt x="1035072" y="1442659"/>
                    <a:pt x="1060876" y="1429351"/>
                    <a:pt x="1094005" y="1429351"/>
                  </a:cubicBezTo>
                  <a:close/>
                  <a:moveTo>
                    <a:pt x="1446105" y="1289259"/>
                  </a:moveTo>
                  <a:lnTo>
                    <a:pt x="1446105" y="1873272"/>
                  </a:lnTo>
                  <a:lnTo>
                    <a:pt x="1802781" y="1873272"/>
                  </a:lnTo>
                  <a:lnTo>
                    <a:pt x="1802781" y="1735612"/>
                  </a:lnTo>
                  <a:lnTo>
                    <a:pt x="1612503" y="1735612"/>
                  </a:lnTo>
                  <a:lnTo>
                    <a:pt x="1612503" y="1289259"/>
                  </a:lnTo>
                  <a:close/>
                  <a:moveTo>
                    <a:pt x="1095545" y="1279481"/>
                  </a:moveTo>
                  <a:cubicBezTo>
                    <a:pt x="1040590" y="1279481"/>
                    <a:pt x="991545" y="1292443"/>
                    <a:pt x="948402" y="1318373"/>
                  </a:cubicBezTo>
                  <a:cubicBezTo>
                    <a:pt x="905267" y="1344303"/>
                    <a:pt x="871754" y="1381028"/>
                    <a:pt x="847873" y="1428540"/>
                  </a:cubicBezTo>
                  <a:cubicBezTo>
                    <a:pt x="823991" y="1476053"/>
                    <a:pt x="812047" y="1529542"/>
                    <a:pt x="812047" y="1588999"/>
                  </a:cubicBezTo>
                  <a:cubicBezTo>
                    <a:pt x="812047" y="1645744"/>
                    <a:pt x="823866" y="1696588"/>
                    <a:pt x="847490" y="1741514"/>
                  </a:cubicBezTo>
                  <a:cubicBezTo>
                    <a:pt x="871113" y="1786455"/>
                    <a:pt x="904176" y="1821345"/>
                    <a:pt x="946671" y="1846185"/>
                  </a:cubicBezTo>
                  <a:cubicBezTo>
                    <a:pt x="989173" y="1871024"/>
                    <a:pt x="1036354" y="1883448"/>
                    <a:pt x="1088228" y="1883448"/>
                  </a:cubicBezTo>
                  <a:cubicBezTo>
                    <a:pt x="1110563" y="1883448"/>
                    <a:pt x="1132012" y="1881141"/>
                    <a:pt x="1152549" y="1876521"/>
                  </a:cubicBezTo>
                  <a:lnTo>
                    <a:pt x="1222653" y="1951865"/>
                  </a:lnTo>
                  <a:lnTo>
                    <a:pt x="1431420" y="1951865"/>
                  </a:lnTo>
                  <a:lnTo>
                    <a:pt x="1285441" y="1802806"/>
                  </a:lnTo>
                  <a:cubicBezTo>
                    <a:pt x="1340654" y="1744439"/>
                    <a:pt x="1368256" y="1670046"/>
                    <a:pt x="1368256" y="1579633"/>
                  </a:cubicBezTo>
                  <a:cubicBezTo>
                    <a:pt x="1368256" y="1521259"/>
                    <a:pt x="1356887" y="1469060"/>
                    <a:pt x="1334169" y="1423036"/>
                  </a:cubicBezTo>
                  <a:cubicBezTo>
                    <a:pt x="1311445" y="1377019"/>
                    <a:pt x="1279214" y="1341584"/>
                    <a:pt x="1237486" y="1316752"/>
                  </a:cubicBezTo>
                  <a:cubicBezTo>
                    <a:pt x="1195758" y="1291905"/>
                    <a:pt x="1148444" y="1279481"/>
                    <a:pt x="1095545" y="1279481"/>
                  </a:cubicBezTo>
                  <a:close/>
                  <a:moveTo>
                    <a:pt x="580283" y="1279481"/>
                  </a:moveTo>
                  <a:cubicBezTo>
                    <a:pt x="511976" y="1279481"/>
                    <a:pt x="457544" y="1296385"/>
                    <a:pt x="416966" y="1330185"/>
                  </a:cubicBezTo>
                  <a:cubicBezTo>
                    <a:pt x="376394" y="1363984"/>
                    <a:pt x="356109" y="1409124"/>
                    <a:pt x="356109" y="1465597"/>
                  </a:cubicBezTo>
                  <a:cubicBezTo>
                    <a:pt x="356109" y="1546239"/>
                    <a:pt x="400534" y="1604613"/>
                    <a:pt x="489384" y="1640726"/>
                  </a:cubicBezTo>
                  <a:cubicBezTo>
                    <a:pt x="516862" y="1651580"/>
                    <a:pt x="535666" y="1660135"/>
                    <a:pt x="545813" y="1666384"/>
                  </a:cubicBezTo>
                  <a:cubicBezTo>
                    <a:pt x="555952" y="1672625"/>
                    <a:pt x="563527" y="1679345"/>
                    <a:pt x="568537" y="1686537"/>
                  </a:cubicBezTo>
                  <a:cubicBezTo>
                    <a:pt x="573548" y="1693729"/>
                    <a:pt x="576046" y="1702084"/>
                    <a:pt x="576046" y="1711583"/>
                  </a:cubicBezTo>
                  <a:cubicBezTo>
                    <a:pt x="576046" y="1724890"/>
                    <a:pt x="571043" y="1735000"/>
                    <a:pt x="561029" y="1741926"/>
                  </a:cubicBezTo>
                  <a:cubicBezTo>
                    <a:pt x="551008" y="1748846"/>
                    <a:pt x="536889" y="1752309"/>
                    <a:pt x="518660" y="1752309"/>
                  </a:cubicBezTo>
                  <a:cubicBezTo>
                    <a:pt x="494520" y="1752309"/>
                    <a:pt x="468457" y="1746812"/>
                    <a:pt x="440464" y="1735818"/>
                  </a:cubicBezTo>
                  <a:cubicBezTo>
                    <a:pt x="412471" y="1724824"/>
                    <a:pt x="386924" y="1710367"/>
                    <a:pt x="363816" y="1692446"/>
                  </a:cubicBezTo>
                  <a:lnTo>
                    <a:pt x="363816" y="1852492"/>
                  </a:lnTo>
                  <a:cubicBezTo>
                    <a:pt x="411830" y="1873132"/>
                    <a:pt x="464729" y="1883448"/>
                    <a:pt x="522506" y="1883448"/>
                  </a:cubicBezTo>
                  <a:cubicBezTo>
                    <a:pt x="572325" y="1883448"/>
                    <a:pt x="614952" y="1876388"/>
                    <a:pt x="650388" y="1862270"/>
                  </a:cubicBezTo>
                  <a:cubicBezTo>
                    <a:pt x="685823" y="1848152"/>
                    <a:pt x="713367" y="1826702"/>
                    <a:pt x="733004" y="1797928"/>
                  </a:cubicBezTo>
                  <a:cubicBezTo>
                    <a:pt x="752656" y="1769139"/>
                    <a:pt x="762478" y="1735339"/>
                    <a:pt x="762478" y="1696521"/>
                  </a:cubicBezTo>
                  <a:cubicBezTo>
                    <a:pt x="762478" y="1656606"/>
                    <a:pt x="750600" y="1622121"/>
                    <a:pt x="726844" y="1593074"/>
                  </a:cubicBezTo>
                  <a:cubicBezTo>
                    <a:pt x="703095" y="1564019"/>
                    <a:pt x="662590" y="1537279"/>
                    <a:pt x="605321" y="1512837"/>
                  </a:cubicBezTo>
                  <a:cubicBezTo>
                    <a:pt x="576304" y="1500082"/>
                    <a:pt x="557234" y="1489700"/>
                    <a:pt x="548119" y="1481690"/>
                  </a:cubicBezTo>
                  <a:cubicBezTo>
                    <a:pt x="539004" y="1473680"/>
                    <a:pt x="534443" y="1463563"/>
                    <a:pt x="534443" y="1451346"/>
                  </a:cubicBezTo>
                  <a:cubicBezTo>
                    <a:pt x="534443" y="1438584"/>
                    <a:pt x="540095" y="1428540"/>
                    <a:pt x="551398" y="1421209"/>
                  </a:cubicBezTo>
                  <a:cubicBezTo>
                    <a:pt x="562694" y="1413877"/>
                    <a:pt x="577586" y="1410215"/>
                    <a:pt x="596081" y="1410215"/>
                  </a:cubicBezTo>
                  <a:cubicBezTo>
                    <a:pt x="641015" y="1410215"/>
                    <a:pt x="686722" y="1423655"/>
                    <a:pt x="733203" y="1450528"/>
                  </a:cubicBezTo>
                  <a:lnTo>
                    <a:pt x="733203" y="1301882"/>
                  </a:lnTo>
                  <a:cubicBezTo>
                    <a:pt x="709321" y="1295095"/>
                    <a:pt x="690767" y="1290475"/>
                    <a:pt x="677541" y="1288029"/>
                  </a:cubicBezTo>
                  <a:cubicBezTo>
                    <a:pt x="664322" y="1285590"/>
                    <a:pt x="649621" y="1283556"/>
                    <a:pt x="633440" y="1281920"/>
                  </a:cubicBezTo>
                  <a:cubicBezTo>
                    <a:pt x="617258" y="1280292"/>
                    <a:pt x="599544" y="1279481"/>
                    <a:pt x="580283" y="1279481"/>
                  </a:cubicBezTo>
                  <a:close/>
                  <a:moveTo>
                    <a:pt x="1079445" y="167952"/>
                  </a:moveTo>
                  <a:cubicBezTo>
                    <a:pt x="667947" y="167952"/>
                    <a:pt x="334364" y="271466"/>
                    <a:pt x="334364" y="399163"/>
                  </a:cubicBezTo>
                  <a:cubicBezTo>
                    <a:pt x="334364" y="526861"/>
                    <a:pt x="667947" y="630375"/>
                    <a:pt x="1079445" y="630375"/>
                  </a:cubicBezTo>
                  <a:cubicBezTo>
                    <a:pt x="1490943" y="630375"/>
                    <a:pt x="1824526" y="526861"/>
                    <a:pt x="1824526" y="399163"/>
                  </a:cubicBezTo>
                  <a:cubicBezTo>
                    <a:pt x="1824526" y="271466"/>
                    <a:pt x="1490943" y="167952"/>
                    <a:pt x="1079445" y="167952"/>
                  </a:cubicBezTo>
                  <a:close/>
                  <a:moveTo>
                    <a:pt x="1079445" y="0"/>
                  </a:moveTo>
                  <a:cubicBezTo>
                    <a:pt x="1638344" y="0"/>
                    <a:pt x="2098040" y="183198"/>
                    <a:pt x="2153319" y="417961"/>
                  </a:cubicBezTo>
                  <a:lnTo>
                    <a:pt x="2157239" y="451473"/>
                  </a:lnTo>
                  <a:lnTo>
                    <a:pt x="2158890" y="451473"/>
                  </a:lnTo>
                  <a:lnTo>
                    <a:pt x="2158890" y="465562"/>
                  </a:lnTo>
                  <a:cubicBezTo>
                    <a:pt x="2158890" y="695933"/>
                    <a:pt x="2158890" y="1395914"/>
                    <a:pt x="2158890" y="1919029"/>
                  </a:cubicBezTo>
                  <a:lnTo>
                    <a:pt x="2158890" y="2037802"/>
                  </a:lnTo>
                  <a:lnTo>
                    <a:pt x="2099557" y="1991395"/>
                  </a:lnTo>
                  <a:cubicBezTo>
                    <a:pt x="2099557" y="1978756"/>
                    <a:pt x="2099557" y="1978756"/>
                    <a:pt x="2086878" y="1978756"/>
                  </a:cubicBezTo>
                  <a:cubicBezTo>
                    <a:pt x="2086878" y="1978756"/>
                    <a:pt x="2086878" y="1978756"/>
                    <a:pt x="2086878" y="1991395"/>
                  </a:cubicBezTo>
                  <a:cubicBezTo>
                    <a:pt x="2010801" y="2054592"/>
                    <a:pt x="1896689" y="2143067"/>
                    <a:pt x="1731858" y="2143067"/>
                  </a:cubicBezTo>
                  <a:cubicBezTo>
                    <a:pt x="1643103" y="2143067"/>
                    <a:pt x="1541670" y="2117788"/>
                    <a:pt x="1440236" y="2067231"/>
                  </a:cubicBezTo>
                  <a:cubicBezTo>
                    <a:pt x="1362575" y="2316067"/>
                    <a:pt x="1369856" y="2581838"/>
                    <a:pt x="1449336" y="2826440"/>
                  </a:cubicBezTo>
                  <a:lnTo>
                    <a:pt x="1474948" y="2895336"/>
                  </a:lnTo>
                  <a:lnTo>
                    <a:pt x="1283786" y="2919261"/>
                  </a:lnTo>
                  <a:cubicBezTo>
                    <a:pt x="1217620" y="2924729"/>
                    <a:pt x="1149307" y="2927591"/>
                    <a:pt x="1079445" y="2927591"/>
                  </a:cubicBezTo>
                  <a:cubicBezTo>
                    <a:pt x="520546" y="2927591"/>
                    <a:pt x="60857" y="2744393"/>
                    <a:pt x="5578" y="2509638"/>
                  </a:cubicBezTo>
                  <a:lnTo>
                    <a:pt x="1651" y="2476118"/>
                  </a:lnTo>
                  <a:lnTo>
                    <a:pt x="0" y="2476118"/>
                  </a:lnTo>
                  <a:lnTo>
                    <a:pt x="0" y="2462037"/>
                  </a:lnTo>
                  <a:lnTo>
                    <a:pt x="0" y="465562"/>
                  </a:lnTo>
                  <a:lnTo>
                    <a:pt x="0" y="465554"/>
                  </a:lnTo>
                  <a:lnTo>
                    <a:pt x="5578" y="417961"/>
                  </a:lnTo>
                  <a:cubicBezTo>
                    <a:pt x="60850" y="183198"/>
                    <a:pt x="520546" y="0"/>
                    <a:pt x="1079445" y="0"/>
                  </a:cubicBezTo>
                  <a:close/>
                </a:path>
              </a:pathLst>
            </a:custGeom>
            <a:solidFill>
              <a:srgbClr val="0078D7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3019" tIns="74416" rIns="93019" bIns="7441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7420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19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Donut 116"/>
            <p:cNvSpPr/>
            <p:nvPr/>
          </p:nvSpPr>
          <p:spPr>
            <a:xfrm>
              <a:off x="9366101" y="3281761"/>
              <a:ext cx="1951884" cy="1951884"/>
            </a:xfrm>
            <a:prstGeom prst="donut">
              <a:avLst>
                <a:gd name="adj" fmla="val 10155"/>
              </a:avLst>
            </a:prstGeom>
            <a:solidFill>
              <a:srgbClr val="002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049">
                <a:defRPr/>
              </a:pPr>
              <a:endParaRPr lang="en-US" kern="0">
                <a:solidFill>
                  <a:srgbClr val="505050"/>
                </a:solidFill>
                <a:latin typeface="Segoe UI"/>
                <a:ea typeface=""/>
                <a:cs typeface=""/>
              </a:endParaRPr>
            </a:p>
          </p:txBody>
        </p:sp>
        <p:sp>
          <p:nvSpPr>
            <p:cNvPr id="118" name="Donut 117"/>
            <p:cNvSpPr/>
            <p:nvPr/>
          </p:nvSpPr>
          <p:spPr>
            <a:xfrm>
              <a:off x="9127475" y="3043135"/>
              <a:ext cx="2430922" cy="2430922"/>
            </a:xfrm>
            <a:prstGeom prst="donut">
              <a:avLst>
                <a:gd name="adj" fmla="val 7879"/>
              </a:avLst>
            </a:prstGeom>
            <a:solidFill>
              <a:srgbClr val="002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049">
                <a:defRPr/>
              </a:pPr>
              <a:endParaRPr lang="en-US" kern="0">
                <a:solidFill>
                  <a:srgbClr val="505050"/>
                </a:solidFill>
                <a:latin typeface="Segoe UI"/>
                <a:ea typeface=""/>
                <a:cs typeface=""/>
              </a:endParaRPr>
            </a:p>
          </p:txBody>
        </p:sp>
        <p:sp>
          <p:nvSpPr>
            <p:cNvPr id="119" name="Donut 118"/>
            <p:cNvSpPr/>
            <p:nvPr/>
          </p:nvSpPr>
          <p:spPr>
            <a:xfrm>
              <a:off x="8872296" y="2787957"/>
              <a:ext cx="2945054" cy="2945052"/>
            </a:xfrm>
            <a:prstGeom prst="donut">
              <a:avLst>
                <a:gd name="adj" fmla="val 6840"/>
              </a:avLst>
            </a:prstGeom>
            <a:solidFill>
              <a:srgbClr val="002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049">
                <a:defRPr/>
              </a:pPr>
              <a:endParaRPr lang="en-US" kern="0">
                <a:solidFill>
                  <a:srgbClr val="505050"/>
                </a:solidFill>
                <a:latin typeface="Segoe UI"/>
                <a:ea typeface=""/>
                <a:cs typeface=""/>
              </a:endParaRPr>
            </a:p>
          </p:txBody>
        </p:sp>
      </p:grpSp>
      <p:sp>
        <p:nvSpPr>
          <p:cNvPr id="81" name="Oval 80"/>
          <p:cNvSpPr/>
          <p:nvPr/>
        </p:nvSpPr>
        <p:spPr>
          <a:xfrm>
            <a:off x="3830353" y="1176835"/>
            <a:ext cx="389080" cy="389080"/>
          </a:xfrm>
          <a:prstGeom prst="ellipse">
            <a:avLst/>
          </a:prstGeom>
          <a:solidFill>
            <a:srgbClr val="002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45706" rIns="0" bIns="0" rtlCol="0" anchor="ctr"/>
          <a:lstStyle/>
          <a:p>
            <a:pPr algn="ctr" defTabSz="914049">
              <a:defRPr/>
            </a:pPr>
            <a:r>
              <a:rPr lang="en-US" sz="2200" kern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</a:t>
            </a:r>
            <a:endParaRPr lang="en-US" sz="2200" kern="0">
              <a:solidFill>
                <a:srgbClr val="FFFF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3363204" y="4994971"/>
            <a:ext cx="389080" cy="389080"/>
          </a:xfrm>
          <a:prstGeom prst="ellipse">
            <a:avLst/>
          </a:prstGeom>
          <a:solidFill>
            <a:srgbClr val="002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45706" rIns="0" bIns="0" rtlCol="0" anchor="ctr"/>
          <a:lstStyle/>
          <a:p>
            <a:pPr algn="ctr" defTabSz="914049">
              <a:defRPr/>
            </a:pPr>
            <a:r>
              <a:rPr lang="en-US" sz="2200" kern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</a:t>
            </a:r>
            <a:endParaRPr lang="en-US" sz="2200" kern="0">
              <a:solidFill>
                <a:srgbClr val="FFFF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3" name="Oval 82"/>
          <p:cNvSpPr/>
          <p:nvPr/>
        </p:nvSpPr>
        <p:spPr>
          <a:xfrm>
            <a:off x="6792898" y="3307936"/>
            <a:ext cx="389080" cy="389080"/>
          </a:xfrm>
          <a:prstGeom prst="ellipse">
            <a:avLst/>
          </a:prstGeom>
          <a:solidFill>
            <a:srgbClr val="002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0" tIns="45706" rIns="0" bIns="0" rtlCol="0" anchor="ctr"/>
          <a:lstStyle/>
          <a:p>
            <a:pPr algn="ctr" defTabSz="914049">
              <a:defRPr/>
            </a:pPr>
            <a:r>
              <a:rPr lang="en-US" sz="2200" kern="0">
                <a:solidFill>
                  <a:srgbClr val="FFFFFF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  <a:sym typeface="Wingdings" panose="05000000000000000000" pitchFamily="2" charset="2"/>
              </a:rPr>
              <a:t></a:t>
            </a:r>
            <a:endParaRPr lang="en-US" sz="2200" kern="0">
              <a:solidFill>
                <a:srgbClr val="FFFFFF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630539" y="1248751"/>
            <a:ext cx="1765324" cy="2766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218701">
              <a:lnSpc>
                <a:spcPct val="120000"/>
              </a:lnSpc>
              <a:defRPr/>
            </a:pPr>
            <a:r>
              <a:rPr lang="en-US" sz="1100" b="1" kern="0">
                <a:solidFill>
                  <a:srgbClr val="002050"/>
                </a:solidFill>
                <a:latin typeface="Segoe UI"/>
                <a:cs typeface="Segoe UI" panose="020B0502040204020203" pitchFamily="34" charset="0"/>
              </a:rPr>
              <a:t>Data Protection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04739" y="3429081"/>
            <a:ext cx="1582205" cy="2766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218701">
              <a:lnSpc>
                <a:spcPct val="120000"/>
              </a:lnSpc>
              <a:defRPr/>
            </a:pPr>
            <a:r>
              <a:rPr lang="en-US" sz="1100" b="1" kern="0">
                <a:solidFill>
                  <a:srgbClr val="002050"/>
                </a:solidFill>
                <a:latin typeface="Segoe UI"/>
                <a:cs typeface="Segoe UI" panose="020B0502040204020203" pitchFamily="34" charset="0"/>
              </a:rPr>
              <a:t>Access Management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586012" y="5124501"/>
            <a:ext cx="2023020" cy="27661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1218701">
              <a:lnSpc>
                <a:spcPct val="120000"/>
              </a:lnSpc>
              <a:defRPr/>
            </a:pPr>
            <a:r>
              <a:rPr lang="en-US" sz="1100" b="1" kern="0">
                <a:solidFill>
                  <a:srgbClr val="002050"/>
                </a:solidFill>
                <a:latin typeface="Segoe UI"/>
                <a:cs typeface="Segoe UI" panose="020B0502040204020203" pitchFamily="34" charset="0"/>
              </a:rPr>
              <a:t>Advanced Data Security</a:t>
            </a:r>
          </a:p>
        </p:txBody>
      </p:sp>
      <p:sp>
        <p:nvSpPr>
          <p:cNvPr id="112" name="Freeform 111"/>
          <p:cNvSpPr/>
          <p:nvPr/>
        </p:nvSpPr>
        <p:spPr>
          <a:xfrm>
            <a:off x="1956264" y="1395831"/>
            <a:ext cx="702510" cy="1815246"/>
          </a:xfrm>
          <a:custGeom>
            <a:avLst/>
            <a:gdLst>
              <a:gd name="connsiteX0" fmla="*/ 0 w 262466"/>
              <a:gd name="connsiteY0" fmla="*/ 1041400 h 1041400"/>
              <a:gd name="connsiteX1" fmla="*/ 0 w 262466"/>
              <a:gd name="connsiteY1" fmla="*/ 0 h 1041400"/>
              <a:gd name="connsiteX2" fmla="*/ 262466 w 262466"/>
              <a:gd name="connsiteY2" fmla="*/ 0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466" h="1041400">
                <a:moveTo>
                  <a:pt x="0" y="1041400"/>
                </a:moveTo>
                <a:lnTo>
                  <a:pt x="0" y="0"/>
                </a:lnTo>
                <a:lnTo>
                  <a:pt x="262466" y="0"/>
                </a:lnTo>
              </a:path>
            </a:pathLst>
          </a:custGeom>
          <a:noFill/>
          <a:ln w="19050" cap="flat" cmpd="sng" algn="ctr">
            <a:solidFill>
              <a:srgbClr val="0078D7"/>
            </a:solidFill>
            <a:prstDash val="solid"/>
            <a:miter lim="800000"/>
            <a:headEnd type="oval"/>
            <a:tailEnd w="lg" len="sm"/>
          </a:ln>
          <a:effectLst/>
        </p:spPr>
        <p:txBody>
          <a:bodyPr rtlCol="0" anchor="ctr"/>
          <a:lstStyle/>
          <a:p>
            <a:pPr algn="ctr" defTabSz="914049">
              <a:defRPr/>
            </a:pPr>
            <a:endParaRPr lang="en-US" kern="0">
              <a:solidFill>
                <a:srgbClr val="FFFFFF"/>
              </a:solidFill>
              <a:latin typeface="Segoe UI"/>
              <a:ea typeface=""/>
              <a:cs typeface=""/>
            </a:endParaRPr>
          </a:p>
        </p:txBody>
      </p:sp>
      <p:sp>
        <p:nvSpPr>
          <p:cNvPr id="113" name="Freeform 112"/>
          <p:cNvSpPr/>
          <p:nvPr/>
        </p:nvSpPr>
        <p:spPr>
          <a:xfrm>
            <a:off x="2630539" y="3575788"/>
            <a:ext cx="2680623" cy="196313"/>
          </a:xfrm>
          <a:custGeom>
            <a:avLst/>
            <a:gdLst>
              <a:gd name="connsiteX0" fmla="*/ 0 w 262466"/>
              <a:gd name="connsiteY0" fmla="*/ 1041400 h 1041400"/>
              <a:gd name="connsiteX1" fmla="*/ 0 w 262466"/>
              <a:gd name="connsiteY1" fmla="*/ 0 h 1041400"/>
              <a:gd name="connsiteX2" fmla="*/ 262466 w 262466"/>
              <a:gd name="connsiteY2" fmla="*/ 0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466" h="1041400">
                <a:moveTo>
                  <a:pt x="0" y="1041400"/>
                </a:moveTo>
                <a:lnTo>
                  <a:pt x="0" y="0"/>
                </a:lnTo>
                <a:lnTo>
                  <a:pt x="262466" y="0"/>
                </a:lnTo>
              </a:path>
            </a:pathLst>
          </a:custGeom>
          <a:noFill/>
          <a:ln w="19050" cap="flat" cmpd="sng" algn="ctr">
            <a:solidFill>
              <a:srgbClr val="0078D7"/>
            </a:solidFill>
            <a:prstDash val="solid"/>
            <a:miter lim="800000"/>
            <a:headEnd type="oval"/>
            <a:tailEnd w="lg" len="sm"/>
          </a:ln>
          <a:effectLst/>
        </p:spPr>
        <p:txBody>
          <a:bodyPr rtlCol="0" anchor="ctr"/>
          <a:lstStyle/>
          <a:p>
            <a:pPr algn="ctr" defTabSz="914049">
              <a:defRPr/>
            </a:pPr>
            <a:endParaRPr lang="en-US" kern="0">
              <a:solidFill>
                <a:srgbClr val="FFFFFF"/>
              </a:solidFill>
              <a:latin typeface="Segoe UI"/>
              <a:ea typeface=""/>
              <a:cs typeface="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45EECAE-6316-4FF7-93A3-744E8FBFA8F2}"/>
              </a:ext>
            </a:extLst>
          </p:cNvPr>
          <p:cNvSpPr/>
          <p:nvPr/>
        </p:nvSpPr>
        <p:spPr bwMode="auto">
          <a:xfrm>
            <a:off x="2671710" y="1627246"/>
            <a:ext cx="5482661" cy="1298276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45219B-7512-4366-AD33-056DF7525501}"/>
              </a:ext>
            </a:extLst>
          </p:cNvPr>
          <p:cNvSpPr/>
          <p:nvPr/>
        </p:nvSpPr>
        <p:spPr bwMode="auto">
          <a:xfrm>
            <a:off x="5369644" y="3747194"/>
            <a:ext cx="5142503" cy="142777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41B8FE-AC06-43E2-A2E0-8B94FCF5733D}"/>
              </a:ext>
            </a:extLst>
          </p:cNvPr>
          <p:cNvSpPr/>
          <p:nvPr/>
        </p:nvSpPr>
        <p:spPr>
          <a:xfrm>
            <a:off x="5405946" y="3744311"/>
            <a:ext cx="5002883" cy="1381147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defTabSz="673588">
              <a:lnSpc>
                <a:spcPct val="110000"/>
              </a:lnSpc>
              <a:tabLst>
                <a:tab pos="1459460" algn="l"/>
              </a:tabLst>
              <a:defRPr/>
            </a:pPr>
            <a:r>
              <a:rPr lang="en-US" sz="1100" b="1" kern="0" dirty="0">
                <a:solidFill>
                  <a:srgbClr val="002060"/>
                </a:solidFill>
                <a:latin typeface="Segoe UI Semibold" panose="020B0702040204020203" pitchFamily="34" charset="0"/>
                <a:ea typeface="Segoe UI" charset="0"/>
                <a:cs typeface="Segoe UI Semibold" panose="020B0702040204020203" pitchFamily="34" charset="0"/>
              </a:rPr>
              <a:t>Database access</a:t>
            </a:r>
            <a:r>
              <a:rPr lang="en-US" sz="1100" kern="0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	Firewall</a:t>
            </a:r>
          </a:p>
          <a:p>
            <a:pPr defTabSz="673588">
              <a:lnSpc>
                <a:spcPct val="110000"/>
              </a:lnSpc>
              <a:tabLst>
                <a:tab pos="1459460" algn="l"/>
              </a:tabLst>
              <a:defRPr/>
            </a:pPr>
            <a:r>
              <a:rPr lang="en-US" sz="1100" kern="0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	SQL Server Logins</a:t>
            </a:r>
          </a:p>
          <a:p>
            <a:pPr defTabSz="673588">
              <a:lnSpc>
                <a:spcPct val="110000"/>
              </a:lnSpc>
              <a:tabLst>
                <a:tab pos="1459460" algn="l"/>
              </a:tabLst>
              <a:defRPr/>
            </a:pPr>
            <a:r>
              <a:rPr lang="en-US" sz="1100" kern="0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	Azure Active Directory Authentication</a:t>
            </a:r>
          </a:p>
          <a:p>
            <a:pPr defTabSz="673588">
              <a:lnSpc>
                <a:spcPct val="110000"/>
              </a:lnSpc>
              <a:tabLst>
                <a:tab pos="1459460" algn="l"/>
              </a:tabLst>
              <a:defRPr/>
            </a:pPr>
            <a:r>
              <a:rPr lang="en-US" sz="1100" kern="0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	Roles and permissions</a:t>
            </a:r>
          </a:p>
          <a:p>
            <a:pPr defTabSz="673588">
              <a:lnSpc>
                <a:spcPct val="110000"/>
              </a:lnSpc>
              <a:tabLst>
                <a:tab pos="1459460" algn="l"/>
              </a:tabLst>
              <a:defRPr/>
            </a:pPr>
            <a:r>
              <a:rPr lang="en-US" sz="1100" kern="0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	Schemas</a:t>
            </a:r>
          </a:p>
          <a:p>
            <a:pPr defTabSz="673588">
              <a:lnSpc>
                <a:spcPct val="110000"/>
              </a:lnSpc>
              <a:tabLst>
                <a:tab pos="1459460" algn="l"/>
              </a:tabLst>
              <a:defRPr/>
            </a:pPr>
            <a:r>
              <a:rPr lang="en-US" sz="1100" b="1" kern="0" dirty="0">
                <a:solidFill>
                  <a:srgbClr val="002060"/>
                </a:solidFill>
                <a:latin typeface="Segoe UI Semibold" panose="020B0702040204020203" pitchFamily="34" charset="0"/>
                <a:ea typeface="Segoe UI" charset="0"/>
                <a:cs typeface="Segoe UI Semibold" panose="020B0702040204020203" pitchFamily="34" charset="0"/>
              </a:rPr>
              <a:t>Application access</a:t>
            </a:r>
            <a:r>
              <a:rPr lang="en-US" sz="1100" kern="0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	Row-Level Security</a:t>
            </a:r>
            <a:br>
              <a:rPr lang="en-US" sz="1100" kern="0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100" kern="0" dirty="0">
                <a:solidFill>
                  <a:srgbClr val="00206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	</a:t>
            </a:r>
            <a:r>
              <a:rPr lang="en-US" sz="1100" kern="0" dirty="0">
                <a:solidFill>
                  <a:schemeClr val="accent6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Dynamic Data Masking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4FB396-C004-4CCF-99CF-BD4A338D12F7}"/>
              </a:ext>
            </a:extLst>
          </p:cNvPr>
          <p:cNvSpPr/>
          <p:nvPr/>
        </p:nvSpPr>
        <p:spPr bwMode="auto">
          <a:xfrm>
            <a:off x="1632505" y="5450457"/>
            <a:ext cx="4233608" cy="846700"/>
          </a:xfrm>
          <a:prstGeom prst="rect">
            <a:avLst/>
          </a:prstGeom>
          <a:solidFill>
            <a:schemeClr val="bg1"/>
          </a:solidFill>
          <a:ln w="1270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CBEE1C-80C5-45A8-B3BF-E4937A7C6CAE}"/>
              </a:ext>
            </a:extLst>
          </p:cNvPr>
          <p:cNvSpPr/>
          <p:nvPr/>
        </p:nvSpPr>
        <p:spPr>
          <a:xfrm>
            <a:off x="2751548" y="1717306"/>
            <a:ext cx="5559082" cy="957313"/>
          </a:xfrm>
          <a:prstGeom prst="rect">
            <a:avLst/>
          </a:prstGeom>
          <a:noFill/>
        </p:spPr>
        <p:txBody>
          <a:bodyPr wrap="square" lIns="0" anchor="t">
            <a:spAutoFit/>
          </a:bodyPr>
          <a:lstStyle/>
          <a:p>
            <a:pPr defTabSz="673588">
              <a:lnSpc>
                <a:spcPct val="110000"/>
              </a:lnSpc>
              <a:tabLst>
                <a:tab pos="1792429" algn="l"/>
              </a:tabLst>
              <a:defRPr/>
            </a:pPr>
            <a:endParaRPr lang="en-US" sz="600" kern="0" dirty="0">
              <a:solidFill>
                <a:srgbClr val="002060"/>
              </a:solidFill>
              <a:latin typeface="Segoe UI Semibold" panose="020B0702040204020203" pitchFamily="34" charset="0"/>
              <a:ea typeface="Segoe UI" charset="0"/>
              <a:cs typeface="Segoe UI Semibold" panose="020B0702040204020203" pitchFamily="34" charset="0"/>
            </a:endParaRPr>
          </a:p>
          <a:p>
            <a:pPr defTabSz="673588">
              <a:lnSpc>
                <a:spcPct val="110000"/>
              </a:lnSpc>
              <a:tabLst>
                <a:tab pos="1792429" algn="l"/>
              </a:tabLst>
              <a:defRPr/>
            </a:pPr>
            <a:r>
              <a:rPr lang="en-US" sz="1150" kern="0" dirty="0">
                <a:solidFill>
                  <a:srgbClr val="002060"/>
                </a:solidFill>
                <a:latin typeface="Segoe UI Semibold"/>
                <a:ea typeface="Segoe UI" charset="0"/>
                <a:cs typeface="Segoe UI Semibold"/>
              </a:rPr>
              <a:t>Encryption-at-rest         </a:t>
            </a:r>
            <a:r>
              <a:rPr lang="en-US" sz="1150" kern="0" dirty="0">
                <a:solidFill>
                  <a:srgbClr val="002060"/>
                </a:solidFill>
                <a:latin typeface="Segoe UI Semibold"/>
                <a:cs typeface="Segoe UI Semibold"/>
              </a:rPr>
              <a:t>                             </a:t>
            </a:r>
            <a:r>
              <a:rPr lang="en-US" sz="1150" kern="0" dirty="0">
                <a:solidFill>
                  <a:schemeClr val="accent6"/>
                </a:solidFill>
                <a:latin typeface="Segoe UI Semibold"/>
                <a:cs typeface="Segoe UI Semibold"/>
              </a:rPr>
              <a:t>Transparent data encryption (TDE)</a:t>
            </a:r>
          </a:p>
          <a:p>
            <a:pPr defTabSz="673588">
              <a:lnSpc>
                <a:spcPct val="110000"/>
              </a:lnSpc>
              <a:tabLst>
                <a:tab pos="1792429" algn="l"/>
              </a:tabLst>
              <a:defRPr/>
            </a:pPr>
            <a:r>
              <a:rPr lang="en-US" sz="1150" i="1" kern="0" dirty="0">
                <a:solidFill>
                  <a:srgbClr val="002060"/>
                </a:solidFill>
                <a:latin typeface="Segoe UI Semibold"/>
                <a:cs typeface="Segoe UI Semibold"/>
              </a:rPr>
              <a:t>                                                                     </a:t>
            </a:r>
            <a:r>
              <a:rPr lang="en-US" sz="1150" kern="0" dirty="0">
                <a:solidFill>
                  <a:srgbClr val="002060"/>
                </a:solidFill>
                <a:latin typeface="Segoe UI Semibold"/>
                <a:cs typeface="Segoe UI Semibold"/>
              </a:rPr>
              <a:t>Backup encryption</a:t>
            </a:r>
          </a:p>
          <a:p>
            <a:pPr defTabSz="673588">
              <a:lnSpc>
                <a:spcPct val="110000"/>
              </a:lnSpc>
              <a:tabLst>
                <a:tab pos="1792429" algn="l"/>
              </a:tabLst>
              <a:defRPr/>
            </a:pPr>
            <a:r>
              <a:rPr lang="en-US" sz="1150" kern="0" dirty="0">
                <a:solidFill>
                  <a:srgbClr val="002060"/>
                </a:solidFill>
                <a:latin typeface="Segoe UI Semibold"/>
                <a:ea typeface="Segoe UI" charset="0"/>
                <a:cs typeface="Segoe UI Semibold"/>
              </a:rPr>
              <a:t>Encryption in transit</a:t>
            </a:r>
            <a:r>
              <a:rPr lang="en-US" sz="1150" kern="0" dirty="0">
                <a:solidFill>
                  <a:srgbClr val="002060"/>
                </a:solidFill>
                <a:latin typeface="Segoe UI Semibold"/>
                <a:cs typeface="Segoe UI Semibold"/>
              </a:rPr>
              <a:t>                                    Transport Layer Security (TLS 1.2)</a:t>
            </a:r>
            <a:br>
              <a:rPr lang="en-US" sz="1150" kern="0" dirty="0">
                <a:solidFill>
                  <a:srgbClr val="002060"/>
                </a:solidFill>
                <a:latin typeface="Segoe UI Semibold"/>
                <a:cs typeface="Segoe UI Semibold"/>
              </a:rPr>
            </a:br>
            <a:r>
              <a:rPr lang="en-US" sz="1150" kern="0" dirty="0">
                <a:solidFill>
                  <a:srgbClr val="002060"/>
                </a:solidFill>
                <a:latin typeface="Segoe UI Semibold"/>
                <a:ea typeface="Segoe UI" charset="0"/>
                <a:cs typeface="Segoe UI Semibold"/>
              </a:rPr>
              <a:t>Client-side encryption</a:t>
            </a:r>
            <a:r>
              <a:rPr lang="en-US" sz="1150" kern="0" dirty="0">
                <a:solidFill>
                  <a:srgbClr val="002060"/>
                </a:solidFill>
                <a:latin typeface="Segoe UI Semibold"/>
                <a:cs typeface="Segoe UI Semibold"/>
              </a:rPr>
              <a:t>                                 Always Encrypted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4C70321-FB1A-4BC8-94DC-C42681777C01}"/>
              </a:ext>
            </a:extLst>
          </p:cNvPr>
          <p:cNvSpPr/>
          <p:nvPr/>
        </p:nvSpPr>
        <p:spPr>
          <a:xfrm>
            <a:off x="1584039" y="5456012"/>
            <a:ext cx="4322951" cy="1071255"/>
          </a:xfrm>
          <a:prstGeom prst="rect">
            <a:avLst/>
          </a:prstGeom>
          <a:ln w="6350">
            <a:noFill/>
          </a:ln>
        </p:spPr>
        <p:txBody>
          <a:bodyPr wrap="square" anchor="t">
            <a:spAutoFit/>
          </a:bodyPr>
          <a:lstStyle/>
          <a:p>
            <a:pPr defTabSz="673588">
              <a:lnSpc>
                <a:spcPct val="110000"/>
              </a:lnSpc>
              <a:tabLst>
                <a:tab pos="1792429" algn="l"/>
              </a:tabLst>
              <a:defRPr/>
            </a:pPr>
            <a:r>
              <a:rPr lang="en-US" sz="1150" b="1" kern="0" dirty="0">
                <a:solidFill>
                  <a:srgbClr val="002060"/>
                </a:solidFill>
                <a:latin typeface="Segoe UI Semibold"/>
                <a:cs typeface="Segoe UI Semibold"/>
              </a:rPr>
              <a:t>Proactive monitoring</a:t>
            </a:r>
            <a:r>
              <a:rPr lang="en-US" sz="1150" b="1" kern="0" dirty="0">
                <a:solidFill>
                  <a:schemeClr val="accent6"/>
                </a:solidFill>
                <a:latin typeface="Segoe UI Semibold"/>
                <a:cs typeface="Segoe UI Semibold"/>
              </a:rPr>
              <a:t>	</a:t>
            </a:r>
            <a:r>
              <a:rPr lang="en-US" sz="1150" kern="0" dirty="0">
                <a:solidFill>
                  <a:schemeClr val="accent6"/>
                </a:solidFill>
                <a:latin typeface="Segoe UI Semibold"/>
                <a:cs typeface="Segoe UI Semibold"/>
              </a:rPr>
              <a:t>Auditing</a:t>
            </a:r>
          </a:p>
          <a:p>
            <a:pPr defTabSz="673588">
              <a:lnSpc>
                <a:spcPct val="110000"/>
              </a:lnSpc>
              <a:tabLst>
                <a:tab pos="1792429" algn="l"/>
              </a:tabLst>
              <a:defRPr/>
            </a:pPr>
            <a:r>
              <a:rPr lang="en-US" sz="1150" kern="0" dirty="0">
                <a:solidFill>
                  <a:srgbClr val="002060"/>
                </a:solidFill>
                <a:latin typeface="Segoe UI Semibold"/>
                <a:cs typeface="Segoe UI Semibold"/>
              </a:rPr>
              <a:t>And</a:t>
            </a:r>
            <a:r>
              <a:rPr lang="en-US" sz="1150" kern="0" dirty="0">
                <a:solidFill>
                  <a:schemeClr val="accent6"/>
                </a:solidFill>
                <a:latin typeface="Segoe UI Semibold"/>
                <a:cs typeface="Segoe UI Semibold"/>
              </a:rPr>
              <a:t>	Data Discovery and Classification</a:t>
            </a:r>
          </a:p>
          <a:p>
            <a:pPr defTabSz="673588">
              <a:lnSpc>
                <a:spcPct val="110000"/>
              </a:lnSpc>
              <a:tabLst>
                <a:tab pos="1792429" algn="l"/>
              </a:tabLst>
              <a:defRPr/>
            </a:pPr>
            <a:r>
              <a:rPr lang="en-US" sz="1150" kern="0" dirty="0">
                <a:solidFill>
                  <a:srgbClr val="002060"/>
                </a:solidFill>
                <a:latin typeface="Segoe UI Semibold"/>
                <a:ea typeface="Segoe UI" charset="0"/>
                <a:cs typeface="Segoe UI Semibold"/>
              </a:rPr>
              <a:t>Security Management </a:t>
            </a:r>
            <a:r>
              <a:rPr lang="en-US" sz="1150" kern="0" dirty="0">
                <a:solidFill>
                  <a:schemeClr val="accent6"/>
                </a:solidFill>
                <a:latin typeface="Segoe UI Semibold"/>
                <a:cs typeface="Segoe UI Semibold"/>
              </a:rPr>
              <a:t>	Threat detection</a:t>
            </a:r>
          </a:p>
          <a:p>
            <a:pPr defTabSz="673588">
              <a:lnSpc>
                <a:spcPct val="110000"/>
              </a:lnSpc>
              <a:tabLst>
                <a:tab pos="1792429" algn="l"/>
              </a:tabLst>
              <a:defRPr/>
            </a:pPr>
            <a:r>
              <a:rPr lang="en-US" sz="1150" kern="0" dirty="0">
                <a:solidFill>
                  <a:schemeClr val="accent6"/>
                </a:solidFill>
                <a:latin typeface="Segoe UI Semibold"/>
                <a:ea typeface="Segoe UI" charset="0"/>
                <a:cs typeface="Segoe UI Semibold"/>
              </a:rPr>
              <a:t>	</a:t>
            </a:r>
            <a:r>
              <a:rPr lang="en-US" sz="1150" kern="0" dirty="0">
                <a:solidFill>
                  <a:schemeClr val="accent6"/>
                </a:solidFill>
                <a:latin typeface="Segoe UI Semibold"/>
                <a:cs typeface="Segoe UI Semibold"/>
              </a:rPr>
              <a:t>Vulnerability Assessment</a:t>
            </a:r>
          </a:p>
          <a:p>
            <a:pPr defTabSz="673588">
              <a:lnSpc>
                <a:spcPct val="110000"/>
              </a:lnSpc>
              <a:tabLst>
                <a:tab pos="1792429" algn="l"/>
              </a:tabLst>
              <a:defRPr/>
            </a:pPr>
            <a:endParaRPr lang="en-US" sz="1175" kern="0" dirty="0">
              <a:solidFill>
                <a:srgbClr val="00206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2" name="Picture 1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F26A5C1D-C83E-4D79-AF35-26C931105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5688" y="288527"/>
            <a:ext cx="677362" cy="7225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139BC7-8805-413C-9AAF-BE18B3A5632A}"/>
              </a:ext>
            </a:extLst>
          </p:cNvPr>
          <p:cNvSpPr txBox="1"/>
          <p:nvPr/>
        </p:nvSpPr>
        <p:spPr>
          <a:xfrm>
            <a:off x="9942490" y="943503"/>
            <a:ext cx="18150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200" dirty="0"/>
              <a:t>Azure SQL Database – </a:t>
            </a:r>
            <a:r>
              <a:rPr lang="en-GB" sz="1200"/>
              <a:t>Single, Elastic Pool and MI</a:t>
            </a:r>
            <a:endParaRPr lang="en-GB" sz="1200" dirty="0">
              <a:cs typeface="Calibri"/>
            </a:endParaRPr>
          </a:p>
        </p:txBody>
      </p:sp>
      <p:sp>
        <p:nvSpPr>
          <p:cNvPr id="28" name="Freeform 112">
            <a:extLst>
              <a:ext uri="{FF2B5EF4-FFF2-40B4-BE49-F238E27FC236}">
                <a16:creationId xmlns:a16="http://schemas.microsoft.com/office/drawing/2014/main" id="{BAF80351-E265-47D6-B5C4-B5C8A5F1D6CB}"/>
              </a:ext>
            </a:extLst>
          </p:cNvPr>
          <p:cNvSpPr/>
          <p:nvPr/>
        </p:nvSpPr>
        <p:spPr>
          <a:xfrm flipV="1">
            <a:off x="1365250" y="4672578"/>
            <a:ext cx="280428" cy="598002"/>
          </a:xfrm>
          <a:custGeom>
            <a:avLst/>
            <a:gdLst>
              <a:gd name="connsiteX0" fmla="*/ 0 w 262466"/>
              <a:gd name="connsiteY0" fmla="*/ 1041400 h 1041400"/>
              <a:gd name="connsiteX1" fmla="*/ 0 w 262466"/>
              <a:gd name="connsiteY1" fmla="*/ 0 h 1041400"/>
              <a:gd name="connsiteX2" fmla="*/ 262466 w 262466"/>
              <a:gd name="connsiteY2" fmla="*/ 0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466" h="1041400">
                <a:moveTo>
                  <a:pt x="0" y="1041400"/>
                </a:moveTo>
                <a:lnTo>
                  <a:pt x="0" y="0"/>
                </a:lnTo>
                <a:lnTo>
                  <a:pt x="262466" y="0"/>
                </a:lnTo>
              </a:path>
            </a:pathLst>
          </a:custGeom>
          <a:noFill/>
          <a:ln w="19050" cap="flat" cmpd="sng" algn="ctr">
            <a:solidFill>
              <a:srgbClr val="0078D7"/>
            </a:solidFill>
            <a:prstDash val="solid"/>
            <a:miter lim="800000"/>
            <a:headEnd type="oval"/>
            <a:tailEnd w="lg" len="sm"/>
          </a:ln>
          <a:effectLst/>
        </p:spPr>
        <p:txBody>
          <a:bodyPr rtlCol="0" anchor="ctr"/>
          <a:lstStyle/>
          <a:p>
            <a:pPr algn="ctr" defTabSz="914049">
              <a:defRPr/>
            </a:pPr>
            <a:endParaRPr lang="en-US" kern="0">
              <a:solidFill>
                <a:srgbClr val="FFFFFF"/>
              </a:solidFill>
              <a:latin typeface="Segoe U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880392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B9315-D6B2-40E6-A885-3E2E6F7D8D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0634" y="0"/>
            <a:ext cx="1187136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Discovery &amp; Classification (Information Protection)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67AD9E-D156-4179-A98A-11EBB5C31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25" y="921783"/>
            <a:ext cx="10511350" cy="51582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FDCFE7-F099-4A98-A08F-9B438001795E}"/>
              </a:ext>
            </a:extLst>
          </p:cNvPr>
          <p:cNvSpPr/>
          <p:nvPr/>
        </p:nvSpPr>
        <p:spPr>
          <a:xfrm>
            <a:off x="1470561" y="6080052"/>
            <a:ext cx="9250878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https://docs.microsoft.com/en-us/azure/sql-database/sql-advanced-threat-protection</a:t>
            </a:r>
            <a:endParaRPr kumimoji="0" lang="en-GB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00599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B9315-D6B2-40E6-A885-3E2E6F7D8D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0634" y="0"/>
            <a:ext cx="747395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Vulnerability Assessment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188918-451C-413F-A542-1E85A22F8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48" y="1175318"/>
            <a:ext cx="11420104" cy="47831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23AB30-25B6-4CF4-805A-212629799CEC}"/>
              </a:ext>
            </a:extLst>
          </p:cNvPr>
          <p:cNvSpPr/>
          <p:nvPr/>
        </p:nvSpPr>
        <p:spPr>
          <a:xfrm>
            <a:off x="1470561" y="6080052"/>
            <a:ext cx="9250878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https://docs.microsoft.com/en-us/azure/sql-database/sql-advanced-threat-protection</a:t>
            </a:r>
            <a:endParaRPr kumimoji="0" lang="en-GB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62930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B9315-D6B2-40E6-A885-3E2E6F7D8D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0634" y="0"/>
            <a:ext cx="747395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Threat Detection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23AB30-25B6-4CF4-805A-212629799CEC}"/>
              </a:ext>
            </a:extLst>
          </p:cNvPr>
          <p:cNvSpPr/>
          <p:nvPr/>
        </p:nvSpPr>
        <p:spPr>
          <a:xfrm>
            <a:off x="1470561" y="6080052"/>
            <a:ext cx="9250878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765" b="0" i="0" u="none" strike="noStrike" kern="1200" cap="none" spc="0" normalizeH="0" baseline="0" noProof="0" dirty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2"/>
              </a:rPr>
              <a:t>https://docs.microsoft.com/en-us/azure/sql-database/sql-advanced-threat-protection</a:t>
            </a:r>
            <a:endParaRPr kumimoji="0" lang="en-GB" sz="1765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C4A4C-545A-4C04-A9C7-A0D85FA9B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67" y="1325563"/>
            <a:ext cx="11614065" cy="441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5020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largest compliance portfolio in the industry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69B3C87-8C61-402F-9F58-5EDB7D0C132C}"/>
              </a:ext>
            </a:extLst>
          </p:cNvPr>
          <p:cNvGrpSpPr/>
          <p:nvPr/>
        </p:nvGrpSpPr>
        <p:grpSpPr>
          <a:xfrm>
            <a:off x="1912810" y="3508508"/>
            <a:ext cx="869096" cy="1268917"/>
            <a:chOff x="1918465" y="3508508"/>
            <a:chExt cx="869096" cy="1268917"/>
          </a:xfrm>
        </p:grpSpPr>
        <p:pic>
          <p:nvPicPr>
            <p:cNvPr id="95" name="Picture 28">
              <a:extLst>
                <a:ext uri="{FF2B5EF4-FFF2-40B4-BE49-F238E27FC236}">
                  <a16:creationId xmlns:a16="http://schemas.microsoft.com/office/drawing/2014/main" id="{9CBBF4E9-B95C-404C-A357-67AB592D69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12" r="22320" b="43417"/>
            <a:stretch/>
          </p:blipFill>
          <p:spPr>
            <a:xfrm>
              <a:off x="1951019" y="3508508"/>
              <a:ext cx="803988" cy="789774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3BC82CF-73EC-4207-BC91-33344AA06783}"/>
                </a:ext>
              </a:extLst>
            </p:cNvPr>
            <p:cNvSpPr/>
            <p:nvPr/>
          </p:nvSpPr>
          <p:spPr>
            <a:xfrm>
              <a:off x="1918465" y="4400399"/>
              <a:ext cx="869096" cy="3770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570855" rtl="0" eaLnBrk="0" fontAlgn="ctr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HIPAA / HITECH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60C9008-3210-47E6-98ED-12381962D439}"/>
              </a:ext>
            </a:extLst>
          </p:cNvPr>
          <p:cNvGrpSpPr/>
          <p:nvPr/>
        </p:nvGrpSpPr>
        <p:grpSpPr>
          <a:xfrm>
            <a:off x="8515488" y="3565302"/>
            <a:ext cx="670944" cy="1069777"/>
            <a:chOff x="8319170" y="3565302"/>
            <a:chExt cx="670944" cy="1069777"/>
          </a:xfrm>
        </p:grpSpPr>
        <p:pic>
          <p:nvPicPr>
            <p:cNvPr id="99" name="Picture 98" descr="http://1.bp.blogspot.com/-zsub2Ach6i8/T3qyuPps54I/AAAAAAAAAVY/2DAjv_gntto/s1600/irs-logo.jpeg.png">
              <a:extLst>
                <a:ext uri="{FF2B5EF4-FFF2-40B4-BE49-F238E27FC236}">
                  <a16:creationId xmlns:a16="http://schemas.microsoft.com/office/drawing/2014/main" id="{1AF24A0C-C37F-4A3A-9B39-1AA894583E58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9170" y="3565302"/>
              <a:ext cx="670944" cy="6761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ECDCFBC-FBAB-443C-A1B3-A787424201F8}"/>
                </a:ext>
              </a:extLst>
            </p:cNvPr>
            <p:cNvSpPr/>
            <p:nvPr/>
          </p:nvSpPr>
          <p:spPr>
            <a:xfrm>
              <a:off x="8323439" y="4400399"/>
              <a:ext cx="662407" cy="2346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570855" rtl="0" eaLnBrk="0" fontAlgn="ctr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IRS 1075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95F7F47-848C-42ED-AE7E-0AD8E8357AB5}"/>
              </a:ext>
            </a:extLst>
          </p:cNvPr>
          <p:cNvGrpSpPr/>
          <p:nvPr/>
        </p:nvGrpSpPr>
        <p:grpSpPr>
          <a:xfrm>
            <a:off x="10638917" y="3543971"/>
            <a:ext cx="877477" cy="1233454"/>
            <a:chOff x="10191290" y="3543971"/>
            <a:chExt cx="877477" cy="1233454"/>
          </a:xfrm>
        </p:grpSpPr>
        <p:pic>
          <p:nvPicPr>
            <p:cNvPr id="102" name="Picture 6" descr="image007">
              <a:extLst>
                <a:ext uri="{FF2B5EF4-FFF2-40B4-BE49-F238E27FC236}">
                  <a16:creationId xmlns:a16="http://schemas.microsoft.com/office/drawing/2014/main" id="{FD3E6E77-FA64-4BF8-865A-455772FC6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3392" y="3543971"/>
              <a:ext cx="713272" cy="7188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42570240-0CA1-40CE-A577-2E299ECB5140}"/>
                </a:ext>
              </a:extLst>
            </p:cNvPr>
            <p:cNvSpPr/>
            <p:nvPr/>
          </p:nvSpPr>
          <p:spPr>
            <a:xfrm>
              <a:off x="10191290" y="4400399"/>
              <a:ext cx="877477" cy="3770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570855" rtl="0" eaLnBrk="0" fontAlgn="ctr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Section 508 VPAT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554F531-1977-441F-B449-671957AA84B1}"/>
              </a:ext>
            </a:extLst>
          </p:cNvPr>
          <p:cNvGrpSpPr/>
          <p:nvPr/>
        </p:nvGrpSpPr>
        <p:grpSpPr>
          <a:xfrm>
            <a:off x="765078" y="1852258"/>
            <a:ext cx="678180" cy="1048948"/>
            <a:chOff x="822878" y="1852258"/>
            <a:chExt cx="678180" cy="1048948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ECFFF1C9-46A2-4FB8-BEB8-5ACDE304F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878" y="1852258"/>
              <a:ext cx="678180" cy="684927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2036136-3F6C-46BE-8815-4E94116C0340}"/>
                </a:ext>
              </a:extLst>
            </p:cNvPr>
            <p:cNvSpPr/>
            <p:nvPr/>
          </p:nvSpPr>
          <p:spPr>
            <a:xfrm>
              <a:off x="846150" y="2731924"/>
              <a:ext cx="631636" cy="169282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marL="0" marR="0" lvl="0" indent="0" algn="ctr" defTabSz="585383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ISO 27001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5A30F39-1805-4216-84F6-7A44B6F19BFA}"/>
              </a:ext>
            </a:extLst>
          </p:cNvPr>
          <p:cNvGrpSpPr/>
          <p:nvPr/>
        </p:nvGrpSpPr>
        <p:grpSpPr>
          <a:xfrm>
            <a:off x="4585397" y="1932157"/>
            <a:ext cx="955328" cy="969049"/>
            <a:chOff x="4371764" y="1932157"/>
            <a:chExt cx="955328" cy="969049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9FF38979-B05C-4A26-B21C-EE7B3E383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39904" y="1932157"/>
              <a:ext cx="819049" cy="525130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BE6270B-6DA0-4EA6-A324-C44C50970D98}"/>
                </a:ext>
              </a:extLst>
            </p:cNvPr>
            <p:cNvSpPr/>
            <p:nvPr/>
          </p:nvSpPr>
          <p:spPr>
            <a:xfrm>
              <a:off x="4371764" y="2731924"/>
              <a:ext cx="955328" cy="169282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marL="0" marR="0" lvl="0" indent="0" algn="ctr" defTabSz="585383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PCI DSS Level 1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7A96315-6EF5-4916-9728-EED6E24B6D9D}"/>
              </a:ext>
            </a:extLst>
          </p:cNvPr>
          <p:cNvGrpSpPr/>
          <p:nvPr/>
        </p:nvGrpSpPr>
        <p:grpSpPr>
          <a:xfrm>
            <a:off x="1936571" y="1852258"/>
            <a:ext cx="831100" cy="1048948"/>
            <a:chOff x="1987714" y="1852258"/>
            <a:chExt cx="831100" cy="1048948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12C06F47-1AD6-4CC0-B425-D4ED1CDE2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32089" y="1852258"/>
              <a:ext cx="742351" cy="684927"/>
            </a:xfrm>
            <a:prstGeom prst="rect">
              <a:avLst/>
            </a:prstGeom>
          </p:spPr>
        </p:pic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8D2B94A-3A03-4C45-9D13-B941B6C87243}"/>
                </a:ext>
              </a:extLst>
            </p:cNvPr>
            <p:cNvSpPr/>
            <p:nvPr/>
          </p:nvSpPr>
          <p:spPr>
            <a:xfrm>
              <a:off x="1987714" y="2731924"/>
              <a:ext cx="831100" cy="169282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marL="0" marR="0" lvl="0" indent="0" algn="ctr" defTabSz="585383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SOC 1 Type 2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1C5C741-C586-4F4B-AB74-65D9D47019F0}"/>
              </a:ext>
            </a:extLst>
          </p:cNvPr>
          <p:cNvGrpSpPr/>
          <p:nvPr/>
        </p:nvGrpSpPr>
        <p:grpSpPr>
          <a:xfrm>
            <a:off x="3260984" y="1852258"/>
            <a:ext cx="831100" cy="1048948"/>
            <a:chOff x="3203404" y="1852258"/>
            <a:chExt cx="831100" cy="1048948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C3AFB366-6A12-4489-9D90-A09312D58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47779" y="1852258"/>
              <a:ext cx="742351" cy="684927"/>
            </a:xfrm>
            <a:prstGeom prst="rect">
              <a:avLst/>
            </a:prstGeom>
          </p:spPr>
        </p:pic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6F6ECD4-5224-4721-A2E3-88DF80FAEB07}"/>
                </a:ext>
              </a:extLst>
            </p:cNvPr>
            <p:cNvSpPr/>
            <p:nvPr/>
          </p:nvSpPr>
          <p:spPr>
            <a:xfrm>
              <a:off x="3203404" y="2731924"/>
              <a:ext cx="831100" cy="169282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marL="0" marR="0" lvl="0" indent="0" algn="ctr" defTabSz="585383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SOC 2 Type 2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0744D7C7-CE7A-4A04-87C2-D4E81B07E57A}"/>
              </a:ext>
            </a:extLst>
          </p:cNvPr>
          <p:cNvGrpSpPr/>
          <p:nvPr/>
        </p:nvGrpSpPr>
        <p:grpSpPr>
          <a:xfrm>
            <a:off x="7523259" y="1888742"/>
            <a:ext cx="803670" cy="1012464"/>
            <a:chOff x="6919037" y="1888742"/>
            <a:chExt cx="803670" cy="1012464"/>
          </a:xfrm>
        </p:grpSpPr>
        <p:pic>
          <p:nvPicPr>
            <p:cNvPr id="123" name="Picture 14" descr="http://www.theauditpeople.com/sites/default/files/pictures/iso-logo.png">
              <a:extLst>
                <a:ext uri="{FF2B5EF4-FFF2-40B4-BE49-F238E27FC236}">
                  <a16:creationId xmlns:a16="http://schemas.microsoft.com/office/drawing/2014/main" id="{49AEB712-5B4B-4F76-9D6B-07805EDBED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037" y="1888742"/>
              <a:ext cx="803670" cy="611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2626E17-1D66-4A53-8C11-CABC7DF59E7D}"/>
                </a:ext>
              </a:extLst>
            </p:cNvPr>
            <p:cNvSpPr/>
            <p:nvPr/>
          </p:nvSpPr>
          <p:spPr>
            <a:xfrm>
              <a:off x="7005055" y="2731924"/>
              <a:ext cx="631635" cy="169282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marL="0" marR="0" lvl="0" indent="0" algn="ctr" defTabSz="585383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ISO 27018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23FDBAB-99E2-4EF7-926F-9ADA5307D885}"/>
              </a:ext>
            </a:extLst>
          </p:cNvPr>
          <p:cNvGrpSpPr/>
          <p:nvPr/>
        </p:nvGrpSpPr>
        <p:grpSpPr>
          <a:xfrm>
            <a:off x="6034038" y="2002294"/>
            <a:ext cx="995908" cy="1068195"/>
            <a:chOff x="5612841" y="2002294"/>
            <a:chExt cx="995908" cy="1068195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A037B048-29F1-4362-BD0F-622B0154D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12841" y="2002294"/>
              <a:ext cx="995908" cy="384856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F90C6A1B-FED5-4A08-A889-5403B262A9FD}"/>
                </a:ext>
              </a:extLst>
            </p:cNvPr>
            <p:cNvSpPr/>
            <p:nvPr/>
          </p:nvSpPr>
          <p:spPr>
            <a:xfrm>
              <a:off x="5649754" y="2731924"/>
              <a:ext cx="922083" cy="338565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marL="0" marR="0" lvl="0" indent="0" algn="ctr" defTabSz="585383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Cloud Controls</a:t>
              </a:r>
              <a:b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</a:b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Matrix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352B2427-B88B-482A-ABFE-7D163E03E2FD}"/>
              </a:ext>
            </a:extLst>
          </p:cNvPr>
          <p:cNvGrpSpPr/>
          <p:nvPr/>
        </p:nvGrpSpPr>
        <p:grpSpPr>
          <a:xfrm>
            <a:off x="8820242" y="1803449"/>
            <a:ext cx="1300016" cy="1267040"/>
            <a:chOff x="8004752" y="1803449"/>
            <a:chExt cx="1300016" cy="1267040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672104FD-97D2-47FF-9D55-708B91EB2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6520" y="1803449"/>
              <a:ext cx="776480" cy="782546"/>
            </a:xfrm>
            <a:prstGeom prst="rect">
              <a:avLst/>
            </a:prstGeom>
          </p:spPr>
        </p:pic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0FD560F4-3E81-49E9-B12E-B3052DC195B0}"/>
                </a:ext>
              </a:extLst>
            </p:cNvPr>
            <p:cNvSpPr/>
            <p:nvPr/>
          </p:nvSpPr>
          <p:spPr>
            <a:xfrm>
              <a:off x="8004752" y="2731924"/>
              <a:ext cx="1300016" cy="338565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marL="0" marR="0" lvl="0" indent="0" algn="ctr" defTabSz="585383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Content Delivery and</a:t>
              </a:r>
              <a:b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</a:b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Security Association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42146969-EBB6-450D-B8BA-3C2E8A690B97}"/>
              </a:ext>
            </a:extLst>
          </p:cNvPr>
          <p:cNvGrpSpPr/>
          <p:nvPr/>
        </p:nvGrpSpPr>
        <p:grpSpPr>
          <a:xfrm>
            <a:off x="6360642" y="5317547"/>
            <a:ext cx="1110205" cy="994256"/>
            <a:chOff x="6072443" y="5317547"/>
            <a:chExt cx="1110205" cy="994256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B0D804B5-3664-4D17-90D0-374DB9B29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2443" y="5317547"/>
              <a:ext cx="1110205" cy="366179"/>
            </a:xfrm>
            <a:prstGeom prst="rect">
              <a:avLst/>
            </a:prstGeom>
          </p:spPr>
        </p:pic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A310D8C-F7E5-4C90-92C0-91B0A76A1C81}"/>
                </a:ext>
              </a:extLst>
            </p:cNvPr>
            <p:cNvSpPr/>
            <p:nvPr/>
          </p:nvSpPr>
          <p:spPr>
            <a:xfrm>
              <a:off x="6150348" y="5908872"/>
              <a:ext cx="954396" cy="402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559717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Singapore</a:t>
              </a:r>
            </a:p>
            <a:p>
              <a:pPr marL="0" marR="0" lvl="0" indent="0" algn="ctr" defTabSz="559717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MTCS Level 3 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79E11B75-CB1C-4237-A95F-5137D310E66D}"/>
              </a:ext>
            </a:extLst>
          </p:cNvPr>
          <p:cNvGrpSpPr/>
          <p:nvPr/>
        </p:nvGrpSpPr>
        <p:grpSpPr>
          <a:xfrm>
            <a:off x="2402787" y="5196593"/>
            <a:ext cx="1128054" cy="1115210"/>
            <a:chOff x="2300947" y="5196593"/>
            <a:chExt cx="1128054" cy="1115210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CF49CBED-33E4-4CE5-AB7B-13A16E70AB24}"/>
                </a:ext>
              </a:extLst>
            </p:cNvPr>
            <p:cNvSpPr/>
            <p:nvPr/>
          </p:nvSpPr>
          <p:spPr>
            <a:xfrm>
              <a:off x="2300947" y="5908872"/>
              <a:ext cx="1128054" cy="402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559717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United Kingdom </a:t>
              </a:r>
            </a:p>
            <a:p>
              <a:pPr marL="0" marR="0" lvl="0" indent="0" algn="ctr" defTabSz="559717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G-Cloud</a:t>
              </a:r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9B2CCA71-2A9E-4B39-9B67-8FCDBCFD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3286" y="5196593"/>
              <a:ext cx="603374" cy="608089"/>
            </a:xfrm>
            <a:prstGeom prst="rect">
              <a:avLst/>
            </a:prstGeom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C890225-7CA0-41B8-A396-1BABBD1F7E18}"/>
              </a:ext>
            </a:extLst>
          </p:cNvPr>
          <p:cNvGrpSpPr/>
          <p:nvPr/>
        </p:nvGrpSpPr>
        <p:grpSpPr>
          <a:xfrm>
            <a:off x="3537426" y="5290648"/>
            <a:ext cx="1151116" cy="1176454"/>
            <a:chOff x="3216761" y="5290648"/>
            <a:chExt cx="1151116" cy="1176454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0A66B25A-808B-41E9-8B93-601EBB8B24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71271" y="5290648"/>
              <a:ext cx="642095" cy="419980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E2AB025-9413-41B0-8A04-05E991E0AE96}"/>
                </a:ext>
              </a:extLst>
            </p:cNvPr>
            <p:cNvSpPr/>
            <p:nvPr/>
          </p:nvSpPr>
          <p:spPr>
            <a:xfrm>
              <a:off x="3216761" y="5908872"/>
              <a:ext cx="1151116" cy="5582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559717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China Multi</a:t>
              </a:r>
            </a:p>
            <a:p>
              <a:pPr marL="0" marR="0" lvl="0" indent="0" algn="ctr" defTabSz="559717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Layer Protection Scheme</a:t>
              </a: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EE45D30-3AD2-4BC8-AC96-739F6DCA099C}"/>
              </a:ext>
            </a:extLst>
          </p:cNvPr>
          <p:cNvGrpSpPr/>
          <p:nvPr/>
        </p:nvGrpSpPr>
        <p:grpSpPr>
          <a:xfrm>
            <a:off x="5546843" y="5264772"/>
            <a:ext cx="807214" cy="1047031"/>
            <a:chOff x="5172604" y="5264772"/>
            <a:chExt cx="807214" cy="1047031"/>
          </a:xfrm>
        </p:grpSpPr>
        <p:pic>
          <p:nvPicPr>
            <p:cNvPr id="142" name="Picture 4" descr="image002">
              <a:extLst>
                <a:ext uri="{FF2B5EF4-FFF2-40B4-BE49-F238E27FC236}">
                  <a16:creationId xmlns:a16="http://schemas.microsoft.com/office/drawing/2014/main" id="{7FF95C77-85F2-4459-BE20-218D32F72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9150" y="5264772"/>
              <a:ext cx="754122" cy="471734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EF12921-202F-4038-9A54-6EB418914CC1}"/>
                </a:ext>
              </a:extLst>
            </p:cNvPr>
            <p:cNvSpPr/>
            <p:nvPr/>
          </p:nvSpPr>
          <p:spPr>
            <a:xfrm>
              <a:off x="5172604" y="5908872"/>
              <a:ext cx="807214" cy="402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559717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China</a:t>
              </a:r>
            </a:p>
            <a:p>
              <a:pPr marL="0" marR="0" lvl="0" indent="0" algn="ctr" defTabSz="559717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CCCPPF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B8C40ED-A07F-47BB-B04A-DB0DC96FE597}"/>
              </a:ext>
            </a:extLst>
          </p:cNvPr>
          <p:cNvGrpSpPr/>
          <p:nvPr/>
        </p:nvGrpSpPr>
        <p:grpSpPr>
          <a:xfrm>
            <a:off x="4695127" y="5229226"/>
            <a:ext cx="845131" cy="1082577"/>
            <a:chOff x="4303694" y="5229226"/>
            <a:chExt cx="845131" cy="1082577"/>
          </a:xfrm>
        </p:grpSpPr>
        <p:pic>
          <p:nvPicPr>
            <p:cNvPr id="145" name="Picture 8" descr="image002">
              <a:extLst>
                <a:ext uri="{FF2B5EF4-FFF2-40B4-BE49-F238E27FC236}">
                  <a16:creationId xmlns:a16="http://schemas.microsoft.com/office/drawing/2014/main" id="{2B5CBD3C-D14B-4C42-853C-75E6F10985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43" t="10343" r="10343" b="10343"/>
            <a:stretch/>
          </p:blipFill>
          <p:spPr bwMode="auto">
            <a:xfrm>
              <a:off x="4456949" y="5229226"/>
              <a:ext cx="538620" cy="542828"/>
            </a:xfrm>
            <a:prstGeom prst="roundRect">
              <a:avLst>
                <a:gd name="adj" fmla="val 14141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7496A17C-C1A0-49FD-8122-BF34761885D9}"/>
                </a:ext>
              </a:extLst>
            </p:cNvPr>
            <p:cNvSpPr/>
            <p:nvPr/>
          </p:nvSpPr>
          <p:spPr>
            <a:xfrm>
              <a:off x="4303694" y="5908872"/>
              <a:ext cx="845131" cy="402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559717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China</a:t>
              </a:r>
            </a:p>
            <a:p>
              <a:pPr marL="0" marR="0" lvl="0" indent="0" algn="ctr" defTabSz="559717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GB 18030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8A807B0-FFDD-41AB-BD70-31E96E464FA4}"/>
              </a:ext>
            </a:extLst>
          </p:cNvPr>
          <p:cNvGrpSpPr/>
          <p:nvPr/>
        </p:nvGrpSpPr>
        <p:grpSpPr>
          <a:xfrm>
            <a:off x="475344" y="5196593"/>
            <a:ext cx="1257649" cy="1115210"/>
            <a:chOff x="475344" y="5196593"/>
            <a:chExt cx="1257649" cy="1115210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49E19D20-8207-4DF3-9732-AAD2C993490A}"/>
                </a:ext>
              </a:extLst>
            </p:cNvPr>
            <p:cNvSpPr/>
            <p:nvPr/>
          </p:nvSpPr>
          <p:spPr>
            <a:xfrm>
              <a:off x="475344" y="5908872"/>
              <a:ext cx="1257649" cy="402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559717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European Union</a:t>
              </a:r>
            </a:p>
            <a:p>
              <a:pPr marL="0" marR="0" lvl="0" indent="0" algn="ctr" defTabSz="559717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Model Clauses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8084F311-8A0C-410A-AF67-17FEA6D89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811" y="5196593"/>
              <a:ext cx="870714" cy="60809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5F8CA35-ABA9-4C7C-AB19-857461094820}"/>
              </a:ext>
            </a:extLst>
          </p:cNvPr>
          <p:cNvGrpSpPr/>
          <p:nvPr/>
        </p:nvGrpSpPr>
        <p:grpSpPr>
          <a:xfrm>
            <a:off x="1739578" y="5364860"/>
            <a:ext cx="656624" cy="946943"/>
            <a:chOff x="1737837" y="5364860"/>
            <a:chExt cx="656624" cy="946943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1BE8A5C9-F46E-4298-9785-7F8DDDC76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7837" y="5364860"/>
              <a:ext cx="656624" cy="271554"/>
            </a:xfrm>
            <a:prstGeom prst="rect">
              <a:avLst/>
            </a:prstGeom>
          </p:spPr>
        </p:pic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87C987F-CCD5-406C-A832-42D38BD77F99}"/>
                </a:ext>
              </a:extLst>
            </p:cNvPr>
            <p:cNvSpPr/>
            <p:nvPr/>
          </p:nvSpPr>
          <p:spPr>
            <a:xfrm>
              <a:off x="1741609" y="5908872"/>
              <a:ext cx="649080" cy="402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559717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EU Safe Harbor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947EE2A2-F4C2-4DDB-8548-C86FBA051A96}"/>
              </a:ext>
            </a:extLst>
          </p:cNvPr>
          <p:cNvGrpSpPr/>
          <p:nvPr/>
        </p:nvGrpSpPr>
        <p:grpSpPr>
          <a:xfrm>
            <a:off x="10721365" y="5153795"/>
            <a:ext cx="712580" cy="1185490"/>
            <a:chOff x="10215706" y="5153795"/>
            <a:chExt cx="712580" cy="1185490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3E081222-875C-4BC5-9CC1-54E0DFBF0FFF}"/>
                </a:ext>
              </a:extLst>
            </p:cNvPr>
            <p:cNvSpPr/>
            <p:nvPr/>
          </p:nvSpPr>
          <p:spPr>
            <a:xfrm>
              <a:off x="10286976" y="5936354"/>
              <a:ext cx="570040" cy="402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559717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ENISA</a:t>
              </a:r>
            </a:p>
            <a:p>
              <a:pPr marL="0" marR="0" lvl="0" indent="0" algn="ctr" defTabSz="559717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IAF</a:t>
              </a:r>
            </a:p>
          </p:txBody>
        </p:sp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A479291A-1FF9-413C-B2F5-8FD8F4936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5706" y="5153795"/>
              <a:ext cx="712580" cy="677932"/>
            </a:xfrm>
            <a:prstGeom prst="rect">
              <a:avLst/>
            </a:prstGeom>
          </p:spPr>
        </p:pic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6D4B875-CC4A-410F-9AE3-4CC61558B5AF}"/>
              </a:ext>
            </a:extLst>
          </p:cNvPr>
          <p:cNvGrpSpPr/>
          <p:nvPr/>
        </p:nvGrpSpPr>
        <p:grpSpPr>
          <a:xfrm>
            <a:off x="10613571" y="1888742"/>
            <a:ext cx="928168" cy="1181747"/>
            <a:chOff x="9678800" y="1888742"/>
            <a:chExt cx="928168" cy="1181747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AE7CACA-B9AC-4790-9E8F-12663C840018}"/>
                </a:ext>
              </a:extLst>
            </p:cNvPr>
            <p:cNvSpPr/>
            <p:nvPr/>
          </p:nvSpPr>
          <p:spPr>
            <a:xfrm>
              <a:off x="9704146" y="2731924"/>
              <a:ext cx="877476" cy="338565"/>
            </a:xfrm>
            <a:prstGeom prst="rect">
              <a:avLst/>
            </a:prstGeom>
          </p:spPr>
          <p:txBody>
            <a:bodyPr wrap="none" lIns="0" tIns="0" rIns="0" bIns="0">
              <a:noAutofit/>
            </a:bodyPr>
            <a:lstStyle/>
            <a:p>
              <a:pPr marL="0" marR="0" lvl="0" indent="0" algn="ctr" defTabSz="585383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Shared</a:t>
              </a:r>
            </a:p>
            <a:p>
              <a:pPr marL="0" marR="0" lvl="0" indent="0" algn="ctr" defTabSz="585383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Assessments</a:t>
              </a:r>
            </a:p>
          </p:txBody>
        </p:sp>
        <p:pic>
          <p:nvPicPr>
            <p:cNvPr id="158" name="Picture 18" descr="https://www.lockpath.com/wp-content/uploads/2015/12/Shared-Assessments.png">
              <a:extLst>
                <a:ext uri="{FF2B5EF4-FFF2-40B4-BE49-F238E27FC236}">
                  <a16:creationId xmlns:a16="http://schemas.microsoft.com/office/drawing/2014/main" id="{E3252510-F037-44CA-9D7E-0B4E69F15F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2" t="5250" r="8822" b="5250"/>
            <a:stretch/>
          </p:blipFill>
          <p:spPr bwMode="auto">
            <a:xfrm>
              <a:off x="9678800" y="1888742"/>
              <a:ext cx="928168" cy="50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AC32D00-9F01-4BA2-A553-27383D2E8A16}"/>
              </a:ext>
            </a:extLst>
          </p:cNvPr>
          <p:cNvGrpSpPr/>
          <p:nvPr/>
        </p:nvGrpSpPr>
        <p:grpSpPr>
          <a:xfrm>
            <a:off x="9455873" y="3565937"/>
            <a:ext cx="798223" cy="1069142"/>
            <a:chOff x="9235967" y="3565937"/>
            <a:chExt cx="798223" cy="1069142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C7FED9BB-CCC3-40A2-A75F-CAF40B9B05B4}"/>
                </a:ext>
              </a:extLst>
            </p:cNvPr>
            <p:cNvSpPr/>
            <p:nvPr/>
          </p:nvSpPr>
          <p:spPr>
            <a:xfrm>
              <a:off x="9235967" y="4400399"/>
              <a:ext cx="798223" cy="2346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570855" rtl="0" eaLnBrk="0" fontAlgn="ctr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ITAR-ready</a:t>
              </a:r>
            </a:p>
          </p:txBody>
        </p:sp>
        <p:pic>
          <p:nvPicPr>
            <p:cNvPr id="161" name="Picture 20" descr="https://upload.wikimedia.org/wikipedia/commons/thumb/7/7b/Seal_of_the_United_States_Department_of_State.svg/1024px-Seal_of_the_United_States_Department_of_State.svg.png">
              <a:extLst>
                <a:ext uri="{FF2B5EF4-FFF2-40B4-BE49-F238E27FC236}">
                  <a16:creationId xmlns:a16="http://schemas.microsoft.com/office/drawing/2014/main" id="{CA7BD156-6701-4E94-A51E-094D48C3EC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7621" y="3565937"/>
              <a:ext cx="674914" cy="674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D21CCEE-832F-41FA-908E-3C9DEBBF0CB0}"/>
              </a:ext>
            </a:extLst>
          </p:cNvPr>
          <p:cNvGrpSpPr/>
          <p:nvPr/>
        </p:nvGrpSpPr>
        <p:grpSpPr>
          <a:xfrm>
            <a:off x="9316737" y="5372921"/>
            <a:ext cx="1282664" cy="938882"/>
            <a:chOff x="8895276" y="5372921"/>
            <a:chExt cx="1282664" cy="938882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D8CA12A9-A44A-4D83-87EC-0429E30985C4}"/>
                </a:ext>
              </a:extLst>
            </p:cNvPr>
            <p:cNvSpPr/>
            <p:nvPr/>
          </p:nvSpPr>
          <p:spPr>
            <a:xfrm>
              <a:off x="8895276" y="5908872"/>
              <a:ext cx="1282664" cy="402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559717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Japan</a:t>
              </a:r>
            </a:p>
            <a:p>
              <a:pPr marL="0" marR="0" lvl="0" indent="0" algn="ctr" defTabSz="559717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Financial Services</a:t>
              </a:r>
            </a:p>
          </p:txBody>
        </p:sp>
        <p:pic>
          <p:nvPicPr>
            <p:cNvPr id="164" name="Picture 22" descr="https://c.s-microsoft.com/en-us/CMSImages/FISC.png?version=744496c1-9275-bc60-2124-01f12e559768">
              <a:extLst>
                <a:ext uri="{FF2B5EF4-FFF2-40B4-BE49-F238E27FC236}">
                  <a16:creationId xmlns:a16="http://schemas.microsoft.com/office/drawing/2014/main" id="{F40151B0-BDAB-4628-894D-3D55B9790A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6" t="27120" r="4286" b="27120"/>
            <a:stretch/>
          </p:blipFill>
          <p:spPr bwMode="auto">
            <a:xfrm>
              <a:off x="9118293" y="5372921"/>
              <a:ext cx="836630" cy="3204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B37E0B2D-E358-440B-95AD-87CC5F82BB4D}"/>
              </a:ext>
            </a:extLst>
          </p:cNvPr>
          <p:cNvGrpSpPr/>
          <p:nvPr/>
        </p:nvGrpSpPr>
        <p:grpSpPr>
          <a:xfrm>
            <a:off x="564967" y="3670365"/>
            <a:ext cx="1078402" cy="1107060"/>
            <a:chOff x="547004" y="3670365"/>
            <a:chExt cx="1078402" cy="110706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A157A208-4BDA-4DAD-8FA4-95C7E7F35E84}"/>
                </a:ext>
              </a:extLst>
            </p:cNvPr>
            <p:cNvSpPr/>
            <p:nvPr/>
          </p:nvSpPr>
          <p:spPr>
            <a:xfrm>
              <a:off x="547004" y="4400399"/>
              <a:ext cx="1078402" cy="3770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570855" rtl="0" eaLnBrk="0" fontAlgn="ctr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8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FedRAMP</a:t>
              </a:r>
              <a:r>
                <a:rPr kumimoji="0" lang="en-US" sz="10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 JAB P-ATO</a:t>
              </a:r>
            </a:p>
          </p:txBody>
        </p:sp>
        <p:pic>
          <p:nvPicPr>
            <p:cNvPr id="167" name="Picture 27" descr="https://silanis-iprospectcom.netdna-ssl.com/wp-content/uploads/FedRAMP_logo_bottom-1-1.png">
              <a:extLst>
                <a:ext uri="{FF2B5EF4-FFF2-40B4-BE49-F238E27FC236}">
                  <a16:creationId xmlns:a16="http://schemas.microsoft.com/office/drawing/2014/main" id="{C609C425-B436-4B85-AEB1-E39ED95EA6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52" y="3670365"/>
              <a:ext cx="1025306" cy="4660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D32D41AF-A687-49B2-8EC5-D7750BCB8DBD}"/>
              </a:ext>
            </a:extLst>
          </p:cNvPr>
          <p:cNvGrpSpPr/>
          <p:nvPr/>
        </p:nvGrpSpPr>
        <p:grpSpPr>
          <a:xfrm>
            <a:off x="3051347" y="3558039"/>
            <a:ext cx="770443" cy="1077040"/>
            <a:chOff x="3113725" y="3558039"/>
            <a:chExt cx="770443" cy="1077040"/>
          </a:xfrm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5F16737-594F-4C0C-A77A-2A77131767F2}"/>
                </a:ext>
              </a:extLst>
            </p:cNvPr>
            <p:cNvSpPr/>
            <p:nvPr/>
          </p:nvSpPr>
          <p:spPr>
            <a:xfrm>
              <a:off x="3113725" y="4400399"/>
              <a:ext cx="770443" cy="2346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570855" rtl="0" eaLnBrk="0" fontAlgn="ctr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FIPS 140-2</a:t>
              </a:r>
            </a:p>
          </p:txBody>
        </p:sp>
        <p:pic>
          <p:nvPicPr>
            <p:cNvPr id="170" name="Picture 29" descr="https://kb.globalscape.com/attachments/EFT/ICON_fipsSeal.gif">
              <a:extLst>
                <a:ext uri="{FF2B5EF4-FFF2-40B4-BE49-F238E27FC236}">
                  <a16:creationId xmlns:a16="http://schemas.microsoft.com/office/drawing/2014/main" id="{55B719CA-568B-4F0D-8E4A-59AEDA08C7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052" y="3558039"/>
              <a:ext cx="757788" cy="689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AE222BB2-D5DC-4198-AA47-693B400EF4C4}"/>
              </a:ext>
            </a:extLst>
          </p:cNvPr>
          <p:cNvGrpSpPr/>
          <p:nvPr/>
        </p:nvGrpSpPr>
        <p:grpSpPr>
          <a:xfrm>
            <a:off x="4091231" y="3701143"/>
            <a:ext cx="919240" cy="1076282"/>
            <a:chOff x="4278086" y="3701143"/>
            <a:chExt cx="919240" cy="1076282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E726DE26-31AA-4D52-A06B-F8D705B8F869}"/>
                </a:ext>
              </a:extLst>
            </p:cNvPr>
            <p:cNvSpPr/>
            <p:nvPr/>
          </p:nvSpPr>
          <p:spPr>
            <a:xfrm>
              <a:off x="4451260" y="4400399"/>
              <a:ext cx="572893" cy="37702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570855" rtl="0" eaLnBrk="0" fontAlgn="ctr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21 CFR</a:t>
              </a:r>
            </a:p>
            <a:p>
              <a:pPr marL="0" marR="0" lvl="0" indent="0" algn="ctr" defTabSz="570855" rtl="0" eaLnBrk="0" fontAlgn="ctr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Part 11</a:t>
              </a:r>
            </a:p>
          </p:txBody>
        </p:sp>
        <p:pic>
          <p:nvPicPr>
            <p:cNvPr id="173" name="Picture 31" descr="http://fdadoctor.com/wp-content/uploads/2014/12/FDA-Logo-big-black.png">
              <a:extLst>
                <a:ext uri="{FF2B5EF4-FFF2-40B4-BE49-F238E27FC236}">
                  <a16:creationId xmlns:a16="http://schemas.microsoft.com/office/drawing/2014/main" id="{DAB0B70A-04D8-4546-99EA-F96D680F3E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4" t="9363" r="7034" b="9363"/>
            <a:stretch/>
          </p:blipFill>
          <p:spPr bwMode="auto">
            <a:xfrm>
              <a:off x="4278086" y="3701143"/>
              <a:ext cx="919240" cy="404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0F821E8C-B999-4097-B9C5-24CC1F614FF5}"/>
              </a:ext>
            </a:extLst>
          </p:cNvPr>
          <p:cNvGrpSpPr/>
          <p:nvPr/>
        </p:nvGrpSpPr>
        <p:grpSpPr>
          <a:xfrm>
            <a:off x="6392137" y="3565301"/>
            <a:ext cx="873847" cy="1069778"/>
            <a:chOff x="6275110" y="3565301"/>
            <a:chExt cx="873847" cy="1069778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95B1A644-3C2A-40DC-9ECE-5C67A18F728E}"/>
                </a:ext>
              </a:extLst>
            </p:cNvPr>
            <p:cNvSpPr/>
            <p:nvPr/>
          </p:nvSpPr>
          <p:spPr>
            <a:xfrm>
              <a:off x="6275110" y="4400399"/>
              <a:ext cx="873847" cy="2346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570855" rtl="0" eaLnBrk="0" fontAlgn="ctr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DISA Level 2</a:t>
              </a:r>
            </a:p>
          </p:txBody>
        </p:sp>
        <p:pic>
          <p:nvPicPr>
            <p:cNvPr id="176" name="Picture 33" descr="https://pbs.twimg.com/profile_images/533350546027995137/b84VANoF_400x400.png">
              <a:extLst>
                <a:ext uri="{FF2B5EF4-FFF2-40B4-BE49-F238E27FC236}">
                  <a16:creationId xmlns:a16="http://schemas.microsoft.com/office/drawing/2014/main" id="{E34F1133-848F-49CA-8E02-7EBEF5F56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940" y="3565301"/>
              <a:ext cx="676186" cy="67618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FD5273A8-9A72-4747-BFF5-92A02BFDCCEA}"/>
              </a:ext>
            </a:extLst>
          </p:cNvPr>
          <p:cNvGrpSpPr/>
          <p:nvPr/>
        </p:nvGrpSpPr>
        <p:grpSpPr>
          <a:xfrm>
            <a:off x="5279912" y="3558039"/>
            <a:ext cx="842784" cy="1077040"/>
            <a:chOff x="5320078" y="3558039"/>
            <a:chExt cx="842784" cy="1077040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C8E4742-C87C-4E9E-8EBE-23329AFE0ED6}"/>
                </a:ext>
              </a:extLst>
            </p:cNvPr>
            <p:cNvSpPr/>
            <p:nvPr/>
          </p:nvSpPr>
          <p:spPr>
            <a:xfrm>
              <a:off x="5320078" y="4400399"/>
              <a:ext cx="842784" cy="234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570855" rtl="0" eaLnBrk="0" fontAlgn="ctr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FERPA</a:t>
              </a:r>
            </a:p>
          </p:txBody>
        </p:sp>
        <p:pic>
          <p:nvPicPr>
            <p:cNvPr id="179" name="Picture 35" descr="https://upload.wikimedia.org/wikipedia/commons/thumb/0/0e/US-DeptOfEducation-Seal.svg/175px-US-DeptOfEducation-Seal.svg.png">
              <a:extLst>
                <a:ext uri="{FF2B5EF4-FFF2-40B4-BE49-F238E27FC236}">
                  <a16:creationId xmlns:a16="http://schemas.microsoft.com/office/drawing/2014/main" id="{FDBE8F30-4A00-4027-86BC-CFCA2A4E4E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6115" y="3558039"/>
              <a:ext cx="690710" cy="690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69024DF4-431D-4EBE-A6A1-AA17ADBE4B3C}"/>
              </a:ext>
            </a:extLst>
          </p:cNvPr>
          <p:cNvGrpSpPr/>
          <p:nvPr/>
        </p:nvGrpSpPr>
        <p:grpSpPr>
          <a:xfrm>
            <a:off x="7535425" y="3543971"/>
            <a:ext cx="710622" cy="1091108"/>
            <a:chOff x="7350271" y="3543971"/>
            <a:chExt cx="710622" cy="1091108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BFE6E68F-AB3B-47C4-826C-669FA9EF4DEE}"/>
                </a:ext>
              </a:extLst>
            </p:cNvPr>
            <p:cNvSpPr/>
            <p:nvPr/>
          </p:nvSpPr>
          <p:spPr>
            <a:xfrm>
              <a:off x="7504020" y="4400399"/>
              <a:ext cx="403124" cy="2346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570855" rtl="0" eaLnBrk="0" fontAlgn="ctr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28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CJIS</a:t>
              </a:r>
            </a:p>
          </p:txBody>
        </p:sp>
        <p:pic>
          <p:nvPicPr>
            <p:cNvPr id="182" name="Picture 37" descr="https://c.s-microsoft.com/en-us/CMSImages/CJIS.png?version=e6f2f80a-c422-cdb4-3a26-31966ed5418e">
              <a:extLst>
                <a:ext uri="{FF2B5EF4-FFF2-40B4-BE49-F238E27FC236}">
                  <a16:creationId xmlns:a16="http://schemas.microsoft.com/office/drawing/2014/main" id="{D4E87CFB-8486-41FA-8648-C7721DD847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01" t="2950" r="14401" b="2950"/>
            <a:stretch/>
          </p:blipFill>
          <p:spPr bwMode="auto">
            <a:xfrm>
              <a:off x="7350271" y="3543971"/>
              <a:ext cx="710622" cy="718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4290D05-802E-4600-A07C-B6B028000E49}"/>
              </a:ext>
            </a:extLst>
          </p:cNvPr>
          <p:cNvGrpSpPr/>
          <p:nvPr/>
        </p:nvGrpSpPr>
        <p:grpSpPr>
          <a:xfrm>
            <a:off x="7477432" y="5153795"/>
            <a:ext cx="840103" cy="1313307"/>
            <a:chOff x="7275388" y="5153795"/>
            <a:chExt cx="840103" cy="1313307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9398C169-5703-4BE7-9943-D422D52C16C5}"/>
                </a:ext>
              </a:extLst>
            </p:cNvPr>
            <p:cNvSpPr/>
            <p:nvPr/>
          </p:nvSpPr>
          <p:spPr>
            <a:xfrm>
              <a:off x="7275389" y="5908872"/>
              <a:ext cx="840102" cy="5582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559717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Australian Signals </a:t>
              </a:r>
            </a:p>
            <a:p>
              <a:pPr marL="0" marR="0" lvl="0" indent="0" algn="ctr" defTabSz="559717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Directorate</a:t>
              </a:r>
            </a:p>
          </p:txBody>
        </p:sp>
        <p:pic>
          <p:nvPicPr>
            <p:cNvPr id="185" name="Picture 39" descr="http://www.anchor.com.au/wp-content/uploads/2016/09/irap_logo.png">
              <a:extLst>
                <a:ext uri="{FF2B5EF4-FFF2-40B4-BE49-F238E27FC236}">
                  <a16:creationId xmlns:a16="http://schemas.microsoft.com/office/drawing/2014/main" id="{E59C92C5-3AA8-4C93-8FC2-E42EBCE8BF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5388" y="5153795"/>
              <a:ext cx="840102" cy="6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2202067-BF35-4AB2-AA93-D9B50221C82F}"/>
              </a:ext>
            </a:extLst>
          </p:cNvPr>
          <p:cNvGrpSpPr/>
          <p:nvPr/>
        </p:nvGrpSpPr>
        <p:grpSpPr>
          <a:xfrm>
            <a:off x="8324120" y="5169964"/>
            <a:ext cx="986032" cy="1141839"/>
            <a:chOff x="8089025" y="5169964"/>
            <a:chExt cx="986032" cy="1141839"/>
          </a:xfrm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1097C0F9-F740-4CD0-A7B5-BF62F4BBB94A}"/>
                </a:ext>
              </a:extLst>
            </p:cNvPr>
            <p:cNvSpPr/>
            <p:nvPr/>
          </p:nvSpPr>
          <p:spPr>
            <a:xfrm>
              <a:off x="8089025" y="5908872"/>
              <a:ext cx="986032" cy="4029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559717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 New Zealand </a:t>
              </a:r>
            </a:p>
            <a:p>
              <a:pPr marL="0" marR="0" lvl="0" indent="0" algn="ctr" defTabSz="559717" rtl="0" eaLnBrk="0" fontAlgn="ctr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9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300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MS PGothic" panose="020B0600070205080204" pitchFamily="34" charset="-128"/>
                  <a:cs typeface="+mn-cs"/>
                </a:rPr>
                <a:t>GCIO</a:t>
              </a:r>
            </a:p>
          </p:txBody>
        </p:sp>
        <p:pic>
          <p:nvPicPr>
            <p:cNvPr id="188" name="Picture 41" descr="https://c.s-microsoft.com/en-us/CMSImages/NZ-GCIO.png?version=3fc9886b-16b6-89ed-dc0f-feba80c28b9b">
              <a:extLst>
                <a:ext uri="{FF2B5EF4-FFF2-40B4-BE49-F238E27FC236}">
                  <a16:creationId xmlns:a16="http://schemas.microsoft.com/office/drawing/2014/main" id="{8275158F-D02B-4DCC-84D7-43FDCC9DF7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4545" y="5169964"/>
              <a:ext cx="814990" cy="623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0090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A04BBC-0500-4D57-90E0-6F88BC305339}"/>
              </a:ext>
            </a:extLst>
          </p:cNvPr>
          <p:cNvSpPr txBox="1"/>
          <p:nvPr/>
        </p:nvSpPr>
        <p:spPr>
          <a:xfrm>
            <a:off x="589429" y="3009900"/>
            <a:ext cx="7436971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 Symbol"/>
                <a:cs typeface="+mn-cs"/>
              </a:rPr>
              <a:t>DEMO</a:t>
            </a: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 Symbol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 Symbol"/>
                <a:cs typeface="+mn-cs"/>
              </a:rPr>
              <a:t>Advanced Threat Protection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prstClr val="white"/>
                </a:solidFill>
                <a:latin typeface="Calibri" panose="020F0502020204030204"/>
                <a:ea typeface="Segoe UI Symbol"/>
              </a:rPr>
              <a:t>Data Discovery and Classification</a:t>
            </a:r>
            <a:endParaRPr lang="en-US" sz="4000" dirty="0">
              <a:solidFill>
                <a:prstClr val="white"/>
              </a:solidFill>
              <a:latin typeface="Calibri" panose="020F0502020204030204"/>
              <a:ea typeface="Segoe UI Symbo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prstClr val="white"/>
                </a:solidFill>
                <a:latin typeface="Calibri" panose="020F0502020204030204"/>
                <a:ea typeface="Segoe UI Symbol"/>
              </a:rPr>
              <a:t>Transparent Data Encryption</a:t>
            </a:r>
            <a:endParaRPr lang="en-GB" sz="4000" dirty="0">
              <a:solidFill>
                <a:prstClr val="white"/>
              </a:solidFill>
              <a:latin typeface="Calibri" panose="020F0502020204030204"/>
              <a:ea typeface="Segoe UI Symbol"/>
            </a:endParaRPr>
          </a:p>
        </p:txBody>
      </p:sp>
    </p:spTree>
    <p:extLst>
      <p:ext uri="{BB962C8B-B14F-4D97-AF65-F5344CB8AC3E}">
        <p14:creationId xmlns:p14="http://schemas.microsoft.com/office/powerpoint/2010/main" val="26003844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38" y="256927"/>
            <a:ext cx="10515600" cy="456425"/>
          </a:xfrm>
        </p:spPr>
        <p:txBody>
          <a:bodyPr>
            <a:noAutofit/>
          </a:bodyPr>
          <a:lstStyle/>
          <a:p>
            <a:r>
              <a:rPr lang="en-US" sz="3200" b="1" cap="none" dirty="0"/>
              <a:t>Table of 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5598" y="957808"/>
            <a:ext cx="11258551" cy="564619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1800" b="1" dirty="0"/>
              <a:t>Monitoring and Troubleshooting using Intelligent Performance </a:t>
            </a:r>
            <a:endParaRPr lang="en-GB" sz="1800" dirty="0"/>
          </a:p>
          <a:p>
            <a:pPr marL="171450" indent="-171450">
              <a:buChar char="•"/>
            </a:pPr>
            <a:r>
              <a:rPr lang="en-GB" sz="1800" dirty="0"/>
              <a:t>Performance Recommendations</a:t>
            </a:r>
          </a:p>
          <a:p>
            <a:pPr marL="171450" indent="-171450">
              <a:buChar char="•"/>
            </a:pPr>
            <a:r>
              <a:rPr lang="en-GB" sz="1800" dirty="0"/>
              <a:t>Automatic Tuning</a:t>
            </a:r>
          </a:p>
          <a:p>
            <a:pPr marL="171450" indent="-171450">
              <a:buChar char="•"/>
            </a:pPr>
            <a:r>
              <a:rPr lang="en-GB" sz="1800" dirty="0"/>
              <a:t>Query Performance Insight</a:t>
            </a:r>
          </a:p>
          <a:p>
            <a:pPr marL="171450" indent="-171450">
              <a:buChar char="•"/>
            </a:pPr>
            <a:r>
              <a:rPr lang="en-GB" sz="1800" dirty="0"/>
              <a:t>Performance Overview</a:t>
            </a:r>
          </a:p>
          <a:p>
            <a:endParaRPr lang="en-GB" sz="1800" b="1" dirty="0"/>
          </a:p>
          <a:p>
            <a:r>
              <a:rPr lang="en-GB" sz="1800" b="1" dirty="0"/>
              <a:t>Monitoring and Troubleshooting Performance using DMVs  and Azure SQL Analytics</a:t>
            </a:r>
            <a:endParaRPr lang="en-GB" sz="1800" dirty="0">
              <a:cs typeface="Calibri"/>
            </a:endParaRPr>
          </a:p>
          <a:p>
            <a:pPr marL="171450" indent="-171450">
              <a:buChar char="•"/>
            </a:pPr>
            <a:r>
              <a:rPr lang="en-GB" sz="1800" dirty="0"/>
              <a:t>Monitoring Singletons, Shared Pool and Managed Instance </a:t>
            </a:r>
          </a:p>
          <a:p>
            <a:pPr marL="171450" indent="-171450">
              <a:buChar char="•"/>
            </a:pPr>
            <a:r>
              <a:rPr lang="en-GB" sz="1800" dirty="0"/>
              <a:t>Performance using Azure SQL Analytics</a:t>
            </a:r>
          </a:p>
          <a:p>
            <a:pPr marL="171450" indent="-171450">
              <a:buChar char="•"/>
            </a:pPr>
            <a:r>
              <a:rPr lang="en-GB" sz="1800" dirty="0"/>
              <a:t>Intelligent Insights in Azure SQL Analytics</a:t>
            </a:r>
            <a:br>
              <a:rPr lang="en-GB" sz="1800" dirty="0"/>
            </a:br>
            <a:endParaRPr lang="en-GB" sz="1800" dirty="0">
              <a:cs typeface="Calibri" panose="020F0502020204030204"/>
            </a:endParaRPr>
          </a:p>
          <a:p>
            <a:r>
              <a:rPr lang="en-GB" sz="1800" b="1" dirty="0"/>
              <a:t>Industry Leading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Data </a:t>
            </a:r>
            <a:r>
              <a:rPr lang="en-US" sz="1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Discovery &amp;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Vulnerability Assessment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Advanced Threat Protection</a:t>
            </a:r>
            <a:endParaRPr lang="en-US" sz="18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  <a:cs typeface="Calibri" panose="020F0502020204030204"/>
            </a:endParaRPr>
          </a:p>
          <a:p>
            <a:pPr lvl="1"/>
            <a:endParaRPr lang="en-US" sz="1600" dirty="0">
              <a:gradFill>
                <a:gsLst>
                  <a:gs pos="1250">
                    <a:schemeClr val="tx2"/>
                  </a:gs>
                  <a:gs pos="99000">
                    <a:schemeClr val="tx2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5997768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A04BBC-0500-4D57-90E0-6F88BC305339}"/>
              </a:ext>
            </a:extLst>
          </p:cNvPr>
          <p:cNvSpPr txBox="1"/>
          <p:nvPr/>
        </p:nvSpPr>
        <p:spPr>
          <a:xfrm>
            <a:off x="589429" y="3009900"/>
            <a:ext cx="743697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Segoe UI Symbol"/>
                <a:cs typeface="+mn-cs"/>
              </a:rPr>
              <a:t>APPENDIX</a:t>
            </a:r>
            <a:endParaRPr lang="en-GB" sz="4000" dirty="0">
              <a:solidFill>
                <a:prstClr val="white"/>
              </a:solidFill>
              <a:latin typeface="Calibri" panose="020F0502020204030204"/>
              <a:ea typeface="Segoe UI Symbol"/>
            </a:endParaRPr>
          </a:p>
        </p:txBody>
      </p:sp>
    </p:spTree>
    <p:extLst>
      <p:ext uri="{BB962C8B-B14F-4D97-AF65-F5344CB8AC3E}">
        <p14:creationId xmlns:p14="http://schemas.microsoft.com/office/powerpoint/2010/main" val="174128262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8FB2597-5929-4686-B14F-B9ECC3E9CAB6}"/>
              </a:ext>
            </a:extLst>
          </p:cNvPr>
          <p:cNvSpPr txBox="1">
            <a:spLocks/>
          </p:cNvSpPr>
          <p:nvPr/>
        </p:nvSpPr>
        <p:spPr>
          <a:xfrm>
            <a:off x="310580" y="405765"/>
            <a:ext cx="11109960" cy="5536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Identify CPU Performance issues using DMVs</a:t>
            </a:r>
            <a:endParaRPr lang="en-GB" sz="3200" dirty="0">
              <a:cs typeface="Calibri Light"/>
            </a:endParaRPr>
          </a:p>
        </p:txBody>
      </p:sp>
      <p:pic>
        <p:nvPicPr>
          <p:cNvPr id="9" name="Picture 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7E3CEC92-9146-4921-A5E1-71B5A147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892" y="300069"/>
            <a:ext cx="677362" cy="7225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CC54FE0-843F-4C55-AAA7-F1111897FA78}"/>
              </a:ext>
            </a:extLst>
          </p:cNvPr>
          <p:cNvSpPr txBox="1"/>
          <p:nvPr/>
        </p:nvSpPr>
        <p:spPr>
          <a:xfrm>
            <a:off x="310580" y="2561864"/>
            <a:ext cx="6388974" cy="29700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latin typeface="Consolas"/>
              </a:rPr>
              <a:t>Below returns the TOP 10 query hashes that are </a:t>
            </a:r>
            <a:r>
              <a:rPr lang="en-US" sz="1100" b="1" dirty="0" err="1">
                <a:latin typeface="Consolas"/>
              </a:rPr>
              <a:t>consumng</a:t>
            </a:r>
            <a:r>
              <a:rPr lang="en-US" sz="1100" b="1" dirty="0">
                <a:latin typeface="Consolas"/>
              </a:rPr>
              <a:t> CPU</a:t>
            </a:r>
            <a:endParaRPr lang="en-US" sz="1100" b="1" dirty="0">
              <a:latin typeface="Consolas"/>
              <a:cs typeface="Calibri"/>
            </a:endParaRPr>
          </a:p>
          <a:p>
            <a:endParaRPr lang="en-US" sz="1100" b="1" dirty="0">
              <a:latin typeface="Consolas"/>
            </a:endParaRPr>
          </a:p>
          <a:p>
            <a:r>
              <a:rPr lang="en-US" sz="1100" dirty="0">
                <a:latin typeface="Consolas"/>
              </a:rPr>
              <a:t>PRINT '</a:t>
            </a:r>
            <a:r>
              <a:rPr lang="en-US" sz="1100" dirty="0">
                <a:solidFill>
                  <a:srgbClr val="008000"/>
                </a:solidFill>
                <a:latin typeface="Consolas"/>
              </a:rPr>
              <a:t>-- top 10 Active CPU Consuming Queries (aggregated)--';</a:t>
            </a:r>
            <a:br>
              <a:rPr lang="en-US" sz="1100" dirty="0">
                <a:latin typeface="Consolas"/>
              </a:rPr>
            </a:br>
            <a:r>
              <a:rPr lang="en-US" sz="1100" dirty="0">
                <a:solidFill>
                  <a:srgbClr val="0101FD"/>
                </a:solidFill>
                <a:latin typeface="Consolas"/>
              </a:rPr>
              <a:t>SELECT</a:t>
            </a:r>
            <a:r>
              <a:rPr lang="en-US" sz="1100" dirty="0">
                <a:latin typeface="Consolas"/>
              </a:rPr>
              <a:t> TOP 10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GETDATE</a:t>
            </a:r>
            <a:r>
              <a:rPr lang="en-US" sz="1100" dirty="0">
                <a:latin typeface="Consolas"/>
              </a:rPr>
              <a:t>() runtime, *</a:t>
            </a:r>
            <a:br>
              <a:rPr lang="en-US" sz="1100" dirty="0">
                <a:latin typeface="Consolas"/>
              </a:rPr>
            </a:br>
            <a:r>
              <a:rPr lang="en-US" sz="1100" dirty="0">
                <a:solidFill>
                  <a:srgbClr val="0101FD"/>
                </a:solidFill>
                <a:latin typeface="Consolas"/>
              </a:rPr>
              <a:t>FROM</a:t>
            </a:r>
            <a:r>
              <a:rPr lang="en-US" sz="1100" dirty="0">
                <a:latin typeface="Consolas"/>
              </a:rPr>
              <a:t>(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SELECT</a:t>
            </a:r>
            <a:r>
              <a:rPr lang="en-US" sz="1100" dirty="0">
                <a:latin typeface="Consolas"/>
              </a:rPr>
              <a:t> query_stats.query_hash,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SUM</a:t>
            </a:r>
            <a:r>
              <a:rPr lang="en-US" sz="1100" dirty="0">
                <a:latin typeface="Consolas"/>
              </a:rPr>
              <a:t>(query_stats.cpu_time) </a:t>
            </a:r>
            <a:r>
              <a:rPr lang="en-US" sz="1100" dirty="0">
                <a:solidFill>
                  <a:srgbClr val="A31515"/>
                </a:solidFill>
                <a:latin typeface="Consolas"/>
              </a:rPr>
              <a:t>'Total_Request_Cpu_Time_Ms'</a:t>
            </a:r>
            <a:r>
              <a:rPr lang="en-US" sz="1100" dirty="0">
                <a:latin typeface="Consolas"/>
              </a:rPr>
              <a:t>,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SUM</a:t>
            </a:r>
            <a:r>
              <a:rPr lang="en-US" sz="1100" dirty="0">
                <a:latin typeface="Consolas"/>
              </a:rPr>
              <a:t>(logical_reads) </a:t>
            </a:r>
            <a:r>
              <a:rPr lang="en-US" sz="1100" dirty="0">
                <a:solidFill>
                  <a:srgbClr val="A31515"/>
                </a:solidFill>
                <a:latin typeface="Consolas"/>
              </a:rPr>
              <a:t>'Total_Request_Logical_Reads'</a:t>
            </a:r>
            <a:r>
              <a:rPr lang="en-US" sz="1100" dirty="0">
                <a:latin typeface="Consolas"/>
              </a:rPr>
              <a:t>,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MIN</a:t>
            </a:r>
            <a:r>
              <a:rPr lang="en-US" sz="1100" dirty="0">
                <a:latin typeface="Consolas"/>
              </a:rPr>
              <a:t>(start_time) </a:t>
            </a:r>
            <a:r>
              <a:rPr lang="en-US" sz="1100" dirty="0">
                <a:solidFill>
                  <a:srgbClr val="A31515"/>
                </a:solidFill>
                <a:latin typeface="Consolas"/>
              </a:rPr>
              <a:t>'Earliest_Request_start_Time'</a:t>
            </a:r>
            <a:r>
              <a:rPr lang="en-US" sz="1100" dirty="0">
                <a:latin typeface="Consolas"/>
              </a:rPr>
              <a:t>,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COUNT</a:t>
            </a:r>
            <a:r>
              <a:rPr lang="en-US" sz="1100" dirty="0">
                <a:latin typeface="Consolas"/>
              </a:rPr>
              <a:t>(*) </a:t>
            </a:r>
            <a:r>
              <a:rPr lang="en-US" sz="1100" dirty="0">
                <a:solidFill>
                  <a:srgbClr val="A31515"/>
                </a:solidFill>
                <a:latin typeface="Consolas"/>
              </a:rPr>
              <a:t>'Number_Of_Requests'</a:t>
            </a:r>
            <a:r>
              <a:rPr lang="en-US" sz="1100" dirty="0">
                <a:latin typeface="Consolas"/>
              </a:rPr>
              <a:t>,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SUBSTRING</a:t>
            </a:r>
            <a:r>
              <a:rPr lang="en-US" sz="1100" dirty="0">
                <a:latin typeface="Consolas"/>
              </a:rPr>
              <a:t>(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REPLACE</a:t>
            </a:r>
            <a:r>
              <a:rPr lang="en-US" sz="1100" dirty="0">
                <a:latin typeface="Consolas"/>
              </a:rPr>
              <a:t>(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REPLACE</a:t>
            </a:r>
            <a:r>
              <a:rPr lang="en-US" sz="1100" dirty="0">
                <a:latin typeface="Consolas"/>
              </a:rPr>
              <a:t>(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MIN</a:t>
            </a:r>
            <a:r>
              <a:rPr lang="en-US" sz="1100" dirty="0">
                <a:latin typeface="Consolas"/>
              </a:rPr>
              <a:t>(query_stats.statement_text),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CHAR</a:t>
            </a:r>
            <a:r>
              <a:rPr lang="en-US" sz="1100" dirty="0">
                <a:latin typeface="Consolas"/>
              </a:rPr>
              <a:t>(10), </a:t>
            </a:r>
            <a:r>
              <a:rPr lang="en-US" sz="1100" dirty="0">
                <a:solidFill>
                  <a:srgbClr val="A31515"/>
                </a:solidFill>
                <a:latin typeface="Consolas"/>
              </a:rPr>
              <a:t>' '</a:t>
            </a:r>
            <a:r>
              <a:rPr lang="en-US" sz="1100" dirty="0">
                <a:latin typeface="Consolas"/>
              </a:rPr>
              <a:t>),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CHAR</a:t>
            </a:r>
            <a:r>
              <a:rPr lang="en-US" sz="1100" dirty="0">
                <a:latin typeface="Consolas"/>
              </a:rPr>
              <a:t>(13), </a:t>
            </a:r>
            <a:r>
              <a:rPr lang="en-US" sz="1100" dirty="0">
                <a:solidFill>
                  <a:srgbClr val="A31515"/>
                </a:solidFill>
                <a:latin typeface="Consolas"/>
              </a:rPr>
              <a:t>' '</a:t>
            </a:r>
            <a:r>
              <a:rPr lang="en-US" sz="1100" dirty="0">
                <a:latin typeface="Consolas"/>
              </a:rPr>
              <a:t>), 1, 256)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AS</a:t>
            </a:r>
            <a:r>
              <a:rPr lang="en-US" sz="1100" dirty="0">
                <a:latin typeface="Consolas"/>
              </a:rPr>
              <a:t> </a:t>
            </a:r>
            <a:r>
              <a:rPr lang="en-US" sz="1100" dirty="0">
                <a:solidFill>
                  <a:srgbClr val="A31515"/>
                </a:solidFill>
                <a:latin typeface="Consolas"/>
              </a:rPr>
              <a:t>"Statement_Text"</a:t>
            </a:r>
            <a:br>
              <a:rPr lang="en-US" sz="1100" dirty="0">
                <a:latin typeface="Consolas"/>
              </a:rPr>
            </a:br>
            <a:r>
              <a:rPr lang="en-US" sz="1100" dirty="0">
                <a:latin typeface="Consolas"/>
              </a:rPr>
              <a:t>    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FROM</a:t>
            </a:r>
            <a:r>
              <a:rPr lang="en-US" sz="1100" dirty="0">
                <a:latin typeface="Consolas"/>
              </a:rPr>
              <a:t>(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SELECT</a:t>
            </a:r>
            <a:r>
              <a:rPr lang="en-US" sz="1100" dirty="0">
                <a:latin typeface="Consolas"/>
              </a:rPr>
              <a:t> req.*,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SUBSTRING</a:t>
            </a:r>
            <a:r>
              <a:rPr lang="en-US" sz="1100" dirty="0">
                <a:latin typeface="Consolas"/>
              </a:rPr>
              <a:t>(ST.text, (req.statement_start_offset / 2)+1, ((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CASE</a:t>
            </a:r>
            <a:r>
              <a:rPr lang="en-US" sz="1100" dirty="0">
                <a:latin typeface="Consolas"/>
              </a:rPr>
              <a:t> statement_end_offset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WHEN</a:t>
            </a:r>
            <a:r>
              <a:rPr lang="en-US" sz="1100" dirty="0">
                <a:latin typeface="Consolas"/>
              </a:rPr>
              <a:t> -1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THEN</a:t>
            </a:r>
            <a:r>
              <a:rPr lang="en-US" sz="1100" dirty="0">
                <a:latin typeface="Consolas"/>
              </a:rPr>
              <a:t>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DATALENGTH</a:t>
            </a:r>
            <a:r>
              <a:rPr lang="en-US" sz="1100" dirty="0">
                <a:latin typeface="Consolas"/>
              </a:rPr>
              <a:t>(ST.text)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ELSE</a:t>
            </a:r>
            <a:r>
              <a:rPr lang="en-US" sz="1100" dirty="0">
                <a:latin typeface="Consolas"/>
              </a:rPr>
              <a:t> req.statement_end_offset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END</a:t>
            </a:r>
            <a:r>
              <a:rPr lang="en-US" sz="1100" dirty="0">
                <a:latin typeface="Consolas"/>
              </a:rPr>
              <a:t>-req.statement_start_offset)/ 2)+1)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AS</a:t>
            </a:r>
            <a:r>
              <a:rPr lang="en-US" sz="1100" dirty="0">
                <a:latin typeface="Consolas"/>
              </a:rPr>
              <a:t> statement_text</a:t>
            </a:r>
            <a:br>
              <a:rPr lang="en-US" sz="1100" dirty="0">
                <a:latin typeface="Consolas"/>
              </a:rPr>
            </a:br>
            <a:r>
              <a:rPr lang="en-US" sz="1100" dirty="0">
                <a:latin typeface="Consolas"/>
              </a:rPr>
              <a:t>         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FROM</a:t>
            </a:r>
            <a:r>
              <a:rPr lang="en-US" sz="1100" dirty="0">
                <a:latin typeface="Consolas"/>
              </a:rPr>
              <a:t> sys.dm_exec_requests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AS</a:t>
            </a:r>
            <a:r>
              <a:rPr lang="en-US" sz="1100" dirty="0">
                <a:latin typeface="Consolas"/>
              </a:rPr>
              <a:t> req</a:t>
            </a:r>
            <a:br>
              <a:rPr lang="en-US" sz="1100" dirty="0">
                <a:latin typeface="Consolas"/>
              </a:rPr>
            </a:br>
            <a:r>
              <a:rPr lang="en-US" sz="1100" dirty="0">
                <a:latin typeface="Consolas"/>
              </a:rPr>
              <a:t>              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CROSS</a:t>
            </a:r>
            <a:r>
              <a:rPr lang="en-US" sz="1100" dirty="0">
                <a:latin typeface="Consolas"/>
              </a:rPr>
              <a:t>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APPLY</a:t>
            </a:r>
            <a:r>
              <a:rPr lang="en-US" sz="1100" dirty="0">
                <a:latin typeface="Consolas"/>
              </a:rPr>
              <a:t> sys.dm_exec_sql_text(req.sql_handle)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AS</a:t>
            </a:r>
            <a:r>
              <a:rPr lang="en-US" sz="1100" dirty="0">
                <a:latin typeface="Consolas"/>
              </a:rPr>
              <a:t> ST )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AS</a:t>
            </a:r>
            <a:r>
              <a:rPr lang="en-US" sz="1100" dirty="0">
                <a:latin typeface="Consolas"/>
              </a:rPr>
              <a:t> query_stats</a:t>
            </a:r>
            <a:br>
              <a:rPr lang="en-US" sz="1100" dirty="0">
                <a:latin typeface="Consolas"/>
              </a:rPr>
            </a:br>
            <a:r>
              <a:rPr lang="en-US" sz="1100" dirty="0">
                <a:latin typeface="Consolas"/>
              </a:rPr>
              <a:t>    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GROUP</a:t>
            </a:r>
            <a:r>
              <a:rPr lang="en-US" sz="1100" dirty="0">
                <a:latin typeface="Consolas"/>
              </a:rPr>
              <a:t>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BY</a:t>
            </a:r>
            <a:r>
              <a:rPr lang="en-US" sz="1100" dirty="0">
                <a:latin typeface="Consolas"/>
              </a:rPr>
              <a:t> query_hash)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AS</a:t>
            </a:r>
            <a:r>
              <a:rPr lang="en-US" sz="1100" dirty="0">
                <a:latin typeface="Consolas"/>
              </a:rPr>
              <a:t> t</a:t>
            </a:r>
            <a:br>
              <a:rPr lang="en-US" sz="1100" dirty="0">
                <a:latin typeface="Consolas"/>
              </a:rPr>
            </a:br>
            <a:r>
              <a:rPr lang="en-US" sz="1100" dirty="0">
                <a:solidFill>
                  <a:srgbClr val="0101FD"/>
                </a:solidFill>
                <a:latin typeface="Consolas"/>
              </a:rPr>
              <a:t>ORDER</a:t>
            </a:r>
            <a:r>
              <a:rPr lang="en-US" sz="1100" dirty="0">
                <a:latin typeface="Consolas"/>
              </a:rPr>
              <a:t>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BY</a:t>
            </a:r>
            <a:r>
              <a:rPr lang="en-US" sz="1100" dirty="0">
                <a:latin typeface="Consolas"/>
              </a:rPr>
              <a:t> Total_Request_Cpu_Time_Ms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DESC</a:t>
            </a:r>
            <a:r>
              <a:rPr lang="en-US" sz="1100" dirty="0">
                <a:latin typeface="Consolas"/>
              </a:rPr>
              <a:t>;</a:t>
            </a:r>
            <a:endParaRPr lang="en-US" sz="1100" dirty="0">
              <a:latin typeface="Consolas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53AC38-F5EE-4742-8CAE-F320E3B54AC4}"/>
              </a:ext>
            </a:extLst>
          </p:cNvPr>
          <p:cNvSpPr txBox="1"/>
          <p:nvPr/>
        </p:nvSpPr>
        <p:spPr>
          <a:xfrm>
            <a:off x="310580" y="1704297"/>
            <a:ext cx="1123030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latin typeface="SFMono-Regular"/>
              </a:rPr>
              <a:t>For issues occuring right now use </a:t>
            </a:r>
            <a:r>
              <a:rPr lang="en-US" sz="1600" b="1">
                <a:latin typeface="SFMono-Regular"/>
              </a:rPr>
              <a:t>sys.dm_exec_requests</a:t>
            </a:r>
            <a:r>
              <a:rPr lang="en-US" sz="1600">
                <a:latin typeface="SFMono-Regular"/>
              </a:rPr>
              <a:t> and</a:t>
            </a:r>
            <a:r>
              <a:rPr lang="en-US" sz="1600" b="1">
                <a:latin typeface="SFMono-Regular"/>
              </a:rPr>
              <a:t> sys.dm_exec_sql_text</a:t>
            </a:r>
            <a:r>
              <a:rPr lang="en-US" sz="1600">
                <a:latin typeface="SFMono-Regular"/>
              </a:rPr>
              <a:t>. Otherwise use Query Store to determine root cause analysis.</a:t>
            </a:r>
            <a:endParaRPr 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D34210-00B0-4EDF-AFA7-7D0CBEF30B78}"/>
              </a:ext>
            </a:extLst>
          </p:cNvPr>
          <p:cNvSpPr txBox="1"/>
          <p:nvPr/>
        </p:nvSpPr>
        <p:spPr>
          <a:xfrm>
            <a:off x="6820426" y="2555295"/>
            <a:ext cx="5186853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>
                <a:latin typeface="Consolas"/>
              </a:rPr>
              <a:t>Below returns the TOP 10 long running queries that consume CPU</a:t>
            </a:r>
            <a:endParaRPr lang="en-US" sz="1100" b="1" dirty="0">
              <a:latin typeface="Consolas"/>
              <a:cs typeface="Calibri"/>
            </a:endParaRPr>
          </a:p>
          <a:p>
            <a:endParaRPr lang="en-US" sz="1100" dirty="0">
              <a:latin typeface="Consolas"/>
            </a:endParaRPr>
          </a:p>
          <a:p>
            <a:r>
              <a:rPr lang="en-US" sz="1100">
                <a:latin typeface="Consolas"/>
              </a:rPr>
              <a:t>PRINT '</a:t>
            </a:r>
            <a:r>
              <a:rPr lang="en-US" sz="1100" dirty="0">
                <a:solidFill>
                  <a:srgbClr val="008000"/>
                </a:solidFill>
                <a:latin typeface="Consolas"/>
              </a:rPr>
              <a:t>--top 10 Active CPU Consuming Queries by sessions--';</a:t>
            </a:r>
            <a:br>
              <a:rPr lang="en-US" sz="1100" dirty="0">
                <a:latin typeface="Consolas"/>
              </a:rPr>
            </a:br>
            <a:r>
              <a:rPr lang="en-US" sz="1100" dirty="0">
                <a:solidFill>
                  <a:srgbClr val="0101FD"/>
                </a:solidFill>
                <a:latin typeface="Consolas"/>
              </a:rPr>
              <a:t>SELECT</a:t>
            </a:r>
            <a:r>
              <a:rPr lang="en-US" sz="1100" dirty="0">
                <a:latin typeface="Consolas"/>
              </a:rPr>
              <a:t> TOP 10 req.session_id, req.start_time, cpu_time </a:t>
            </a:r>
            <a:r>
              <a:rPr lang="en-US" sz="1100" dirty="0">
                <a:solidFill>
                  <a:srgbClr val="A31515"/>
                </a:solidFill>
                <a:latin typeface="Consolas"/>
              </a:rPr>
              <a:t>'cpu_time_ms'</a:t>
            </a:r>
            <a:r>
              <a:rPr lang="en-US" sz="1100" dirty="0">
                <a:latin typeface="Consolas"/>
              </a:rPr>
              <a:t>, OBJECT_NAME(ST.objectid, ST.dbid) </a:t>
            </a:r>
            <a:r>
              <a:rPr lang="en-US" sz="1100" dirty="0">
                <a:solidFill>
                  <a:srgbClr val="A31515"/>
                </a:solidFill>
                <a:latin typeface="Consolas"/>
              </a:rPr>
              <a:t>'ObjectName'</a:t>
            </a:r>
            <a:r>
              <a:rPr lang="en-US" sz="1100" dirty="0">
                <a:latin typeface="Consolas"/>
              </a:rPr>
              <a:t>,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SUBSTRING</a:t>
            </a:r>
            <a:r>
              <a:rPr lang="en-US" sz="1100" dirty="0">
                <a:latin typeface="Consolas"/>
              </a:rPr>
              <a:t>(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REPLACE</a:t>
            </a:r>
            <a:r>
              <a:rPr lang="en-US" sz="1100" dirty="0">
                <a:latin typeface="Consolas"/>
              </a:rPr>
              <a:t>(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REPLACE</a:t>
            </a:r>
            <a:r>
              <a:rPr lang="en-US" sz="1100" dirty="0">
                <a:latin typeface="Consolas"/>
              </a:rPr>
              <a:t>(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SUBSTRING</a:t>
            </a:r>
            <a:r>
              <a:rPr lang="en-US" sz="1100" dirty="0">
                <a:latin typeface="Consolas"/>
              </a:rPr>
              <a:t>(ST.text, (req.statement_start_offset / 2)+1, ((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CASE</a:t>
            </a:r>
            <a:r>
              <a:rPr lang="en-US" sz="1100" dirty="0">
                <a:latin typeface="Consolas"/>
              </a:rPr>
              <a:t> statement_end_offset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WHEN</a:t>
            </a:r>
            <a:r>
              <a:rPr lang="en-US" sz="1100" dirty="0">
                <a:latin typeface="Consolas"/>
              </a:rPr>
              <a:t> -1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THEN</a:t>
            </a:r>
            <a:r>
              <a:rPr lang="en-US" sz="1100" dirty="0">
                <a:latin typeface="Consolas"/>
              </a:rPr>
              <a:t>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DATALENGTH</a:t>
            </a:r>
            <a:r>
              <a:rPr lang="en-US" sz="1100" dirty="0">
                <a:latin typeface="Consolas"/>
              </a:rPr>
              <a:t>(ST.text)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ELSE</a:t>
            </a:r>
            <a:r>
              <a:rPr lang="en-US" sz="1100" dirty="0">
                <a:latin typeface="Consolas"/>
              </a:rPr>
              <a:t> req.statement_end_offset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END</a:t>
            </a:r>
            <a:r>
              <a:rPr lang="en-US" sz="1100" dirty="0">
                <a:latin typeface="Consolas"/>
              </a:rPr>
              <a:t>-req.statement_start_offset)/ 2)+1),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CHAR</a:t>
            </a:r>
            <a:r>
              <a:rPr lang="en-US" sz="1100" dirty="0">
                <a:latin typeface="Consolas"/>
              </a:rPr>
              <a:t>(10), </a:t>
            </a:r>
            <a:r>
              <a:rPr lang="en-US" sz="1100" dirty="0">
                <a:solidFill>
                  <a:srgbClr val="A31515"/>
                </a:solidFill>
                <a:latin typeface="Consolas"/>
              </a:rPr>
              <a:t>' '</a:t>
            </a:r>
            <a:r>
              <a:rPr lang="en-US" sz="1100" dirty="0">
                <a:latin typeface="Consolas"/>
              </a:rPr>
              <a:t>),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CHAR</a:t>
            </a:r>
            <a:r>
              <a:rPr lang="en-US" sz="1100" dirty="0">
                <a:latin typeface="Consolas"/>
              </a:rPr>
              <a:t>(13), </a:t>
            </a:r>
            <a:r>
              <a:rPr lang="en-US" sz="1100" dirty="0">
                <a:solidFill>
                  <a:srgbClr val="A31515"/>
                </a:solidFill>
                <a:latin typeface="Consolas"/>
              </a:rPr>
              <a:t>' '</a:t>
            </a:r>
            <a:r>
              <a:rPr lang="en-US" sz="1100" dirty="0">
                <a:latin typeface="Consolas"/>
              </a:rPr>
              <a:t>), 1, 512)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AS</a:t>
            </a:r>
            <a:r>
              <a:rPr lang="en-US" sz="1100" dirty="0">
                <a:latin typeface="Consolas"/>
              </a:rPr>
              <a:t> statement_text</a:t>
            </a:r>
            <a:br>
              <a:rPr lang="en-US" sz="1100" dirty="0">
                <a:latin typeface="Consolas"/>
              </a:rPr>
            </a:br>
            <a:r>
              <a:rPr lang="en-US" sz="1100" dirty="0">
                <a:solidFill>
                  <a:srgbClr val="0101FD"/>
                </a:solidFill>
                <a:latin typeface="Consolas"/>
              </a:rPr>
              <a:t>FROM</a:t>
            </a:r>
            <a:r>
              <a:rPr lang="en-US" sz="1100" dirty="0">
                <a:latin typeface="Consolas"/>
              </a:rPr>
              <a:t> sys.dm_exec_requests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AS</a:t>
            </a:r>
            <a:r>
              <a:rPr lang="en-US" sz="1100" dirty="0">
                <a:latin typeface="Consolas"/>
              </a:rPr>
              <a:t> req</a:t>
            </a:r>
            <a:br>
              <a:rPr lang="en-US" sz="1100" dirty="0">
                <a:latin typeface="Consolas"/>
              </a:rPr>
            </a:br>
            <a:r>
              <a:rPr lang="en-US" sz="1100" dirty="0">
                <a:latin typeface="Consolas"/>
              </a:rPr>
              <a:t>    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CROSS</a:t>
            </a:r>
            <a:r>
              <a:rPr lang="en-US" sz="1100" dirty="0">
                <a:latin typeface="Consolas"/>
              </a:rPr>
              <a:t>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APPLY</a:t>
            </a:r>
            <a:r>
              <a:rPr lang="en-US" sz="1100" dirty="0">
                <a:latin typeface="Consolas"/>
              </a:rPr>
              <a:t> sys.dm_exec_sql_text(req.sql_handle)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AS</a:t>
            </a:r>
            <a:r>
              <a:rPr lang="en-US" sz="1100" dirty="0">
                <a:latin typeface="Consolas"/>
              </a:rPr>
              <a:t> ST</a:t>
            </a:r>
            <a:br>
              <a:rPr lang="en-US" sz="1100" dirty="0">
                <a:latin typeface="Consolas"/>
              </a:rPr>
            </a:br>
            <a:r>
              <a:rPr lang="en-US" sz="1100" dirty="0">
                <a:solidFill>
                  <a:srgbClr val="0101FD"/>
                </a:solidFill>
                <a:latin typeface="Consolas"/>
              </a:rPr>
              <a:t>ORDER</a:t>
            </a:r>
            <a:r>
              <a:rPr lang="en-US" sz="1100" dirty="0">
                <a:latin typeface="Consolas"/>
              </a:rPr>
              <a:t>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BY</a:t>
            </a:r>
            <a:r>
              <a:rPr lang="en-US" sz="1100" dirty="0">
                <a:latin typeface="Consolas"/>
              </a:rPr>
              <a:t> cpu_time </a:t>
            </a:r>
            <a:r>
              <a:rPr lang="en-US" sz="1100" dirty="0">
                <a:solidFill>
                  <a:srgbClr val="0101FD"/>
                </a:solidFill>
                <a:latin typeface="Consolas"/>
              </a:rPr>
              <a:t>DESC</a:t>
            </a:r>
            <a:r>
              <a:rPr lang="en-US" sz="1100" dirty="0">
                <a:latin typeface="Consolas"/>
              </a:rPr>
              <a:t>;</a:t>
            </a:r>
            <a:br>
              <a:rPr lang="en-US" sz="1100" dirty="0">
                <a:latin typeface="Consolas"/>
              </a:rPr>
            </a:br>
            <a:r>
              <a:rPr lang="en-US" sz="1100" dirty="0">
                <a:latin typeface="Consolas"/>
              </a:rPr>
              <a:t>GO</a:t>
            </a:r>
            <a:endParaRPr lang="en-US" sz="1100">
              <a:latin typeface="Consolas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078CF8-0F0E-48EB-83A8-6611CDF7E9A7}"/>
              </a:ext>
            </a:extLst>
          </p:cNvPr>
          <p:cNvSpPr txBox="1"/>
          <p:nvPr/>
        </p:nvSpPr>
        <p:spPr>
          <a:xfrm>
            <a:off x="10008180" y="976409"/>
            <a:ext cx="18150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200" dirty="0"/>
              <a:t>Azure SQL Database – </a:t>
            </a:r>
            <a:r>
              <a:rPr lang="en-GB" sz="1200"/>
              <a:t>Single, Elastic Pool &amp; MI</a:t>
            </a:r>
            <a:endParaRPr lang="en-GB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2802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9ED5-B65F-4220-AE26-07AA211EE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59" y="405765"/>
            <a:ext cx="6511685" cy="487964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r>
              <a:rPr lang="en-GB" sz="2800" dirty="0"/>
              <a:t>Monitoring Resources using DMVs</a:t>
            </a:r>
            <a:endParaRPr lang="en-GB" sz="2800" dirty="0">
              <a:cs typeface="Calibr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673E8-8972-4165-9615-CDD0C1562E9E}"/>
              </a:ext>
            </a:extLst>
          </p:cNvPr>
          <p:cNvSpPr txBox="1"/>
          <p:nvPr/>
        </p:nvSpPr>
        <p:spPr>
          <a:xfrm>
            <a:off x="379564" y="970980"/>
            <a:ext cx="537800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err="1"/>
              <a:t>sys.dm_db_resource_stats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Can get CPU, IO and Memory consumption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Captures data </a:t>
            </a:r>
            <a:r>
              <a:rPr lang="en-GB" sz="1400" dirty="0">
                <a:solidFill>
                  <a:srgbClr val="FF0000"/>
                </a:solidFill>
              </a:rPr>
              <a:t>every 15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History </a:t>
            </a:r>
            <a:r>
              <a:rPr lang="en-GB" sz="1400" dirty="0">
                <a:solidFill>
                  <a:srgbClr val="FF0000"/>
                </a:solidFill>
              </a:rPr>
              <a:t>maintained for an hour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Data returned is percentage of maximum allowed limits of for the service tier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highlight>
                  <a:srgbClr val="FFFFFF"/>
                </a:highlight>
              </a:rPr>
              <a:t>If the % returned are consistently higher then performance tune the queries or look to move to higher tier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r>
              <a:rPr lang="en-GB" sz="1400" b="1" dirty="0" err="1"/>
              <a:t>sys.resource_stats</a:t>
            </a:r>
            <a:endParaRPr lang="en-GB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Captures data </a:t>
            </a:r>
            <a:r>
              <a:rPr lang="en-GB" sz="1400" dirty="0">
                <a:solidFill>
                  <a:srgbClr val="FF0000"/>
                </a:solidFill>
              </a:rPr>
              <a:t>every 5 mins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History </a:t>
            </a:r>
            <a:r>
              <a:rPr lang="en-GB" sz="1400" dirty="0">
                <a:solidFill>
                  <a:srgbClr val="FF0000"/>
                </a:solidFill>
              </a:rPr>
              <a:t>maintained for 14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View exists in Master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 dirty="0">
                <a:highlight>
                  <a:srgbClr val="FFFFFF"/>
                </a:highlight>
              </a:rPr>
              <a:t>If the % returned are consistently higher then performance tune the queries or look to move to higher tier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2BB91-BD9A-43AE-8CC0-088D282D513D}"/>
              </a:ext>
            </a:extLst>
          </p:cNvPr>
          <p:cNvSpPr/>
          <p:nvPr/>
        </p:nvSpPr>
        <p:spPr>
          <a:xfrm>
            <a:off x="367073" y="4437907"/>
            <a:ext cx="536185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highlight>
                  <a:srgbClr val="FFFFFF"/>
                </a:highlight>
              </a:rPr>
              <a:t>Below query returns the average and maximum values for CPU %, data and log I/O over the last 7 days. </a:t>
            </a:r>
          </a:p>
          <a:p>
            <a:endParaRPr lang="en-GB" sz="11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database_name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avg_cpu_percent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'Average CPU Utilization In %'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avg_cpu_percent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'Maximum CPU Utilization In %'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</a:t>
            </a:r>
            <a:r>
              <a:rPr lang="it-IT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avg_data_io_percent</a:t>
            </a:r>
            <a:r>
              <a:rPr lang="it-IT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it-IT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Average</a:t>
            </a:r>
            <a:r>
              <a:rPr lang="it-IT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 IO In %'</a:t>
            </a:r>
            <a:r>
              <a:rPr lang="it-IT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it-IT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avg_data_io_percent</a:t>
            </a:r>
            <a:r>
              <a:rPr lang="it-IT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'Maximum Data IO In %'</a:t>
            </a:r>
            <a:r>
              <a:rPr lang="it-IT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avg_log_write_percent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'Average Log Write I/O In %'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avg_log_write_percent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'Maximum Log Write I/O In %'</a:t>
            </a:r>
            <a:endParaRPr lang="en-GB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</a:t>
            </a:r>
            <a:r>
              <a:rPr lang="en-GB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resource_stats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END_TIME 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DATEADD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GETUTCDATE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  <a:endParaRPr lang="en-GB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GROUP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database_name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endParaRPr lang="en-GB" sz="1100">
              <a:solidFill>
                <a:srgbClr val="80808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FF0296-1E71-4D7C-BEDA-2F99D36B1814}"/>
              </a:ext>
            </a:extLst>
          </p:cNvPr>
          <p:cNvSpPr/>
          <p:nvPr/>
        </p:nvSpPr>
        <p:spPr>
          <a:xfrm>
            <a:off x="5830380" y="1570055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b="1" dirty="0">
                <a:highlight>
                  <a:srgbClr val="FFFFFF"/>
                </a:highlight>
              </a:rPr>
              <a:t>Below query returns the average and maximum values for CPU %, data and log I/O, and memory consumption over the last hour. </a:t>
            </a:r>
            <a:endParaRPr lang="en-GB" sz="11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avg_cpu_percent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'Average CPU Utilization In %'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avg_cpu_percent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'Maximum CPU Utilization In %'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</a:t>
            </a:r>
            <a:r>
              <a:rPr lang="it-IT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avg_data_io_percent</a:t>
            </a:r>
            <a:r>
              <a:rPr lang="it-IT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  <a:r>
              <a:rPr lang="it-IT" sz="1100" dirty="0" err="1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Average</a:t>
            </a:r>
            <a:r>
              <a:rPr lang="it-IT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Data IO In %'</a:t>
            </a:r>
            <a:r>
              <a:rPr lang="it-IT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it-IT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avg_data_io_percent</a:t>
            </a:r>
            <a:r>
              <a:rPr lang="it-IT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'Maximum Data IO In %'</a:t>
            </a:r>
            <a:r>
              <a:rPr lang="it-IT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avg_log_write_percent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'Average Log Write I/O In %'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avg_log_write_percent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'Maximum Log Write I/O In %'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avg_memory_usage_percent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'Average Memory Usage In %'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avg_memory_usage_percent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'Maximum Memory Usage In %'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</a:t>
            </a:r>
            <a:r>
              <a:rPr lang="en-GB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dm_db_resource_stats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GB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89EB39-6368-404F-A48A-77C1BDE3E437}"/>
              </a:ext>
            </a:extLst>
          </p:cNvPr>
          <p:cNvSpPr/>
          <p:nvPr/>
        </p:nvSpPr>
        <p:spPr>
          <a:xfrm>
            <a:off x="5783503" y="4389779"/>
            <a:ext cx="6096000" cy="161582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b="1" dirty="0">
                <a:highlight>
                  <a:srgbClr val="FFFFFF"/>
                </a:highlight>
              </a:rPr>
              <a:t>Below query returns average DTU consumption as a percentage of maximum DTU limit for the service tier</a:t>
            </a:r>
          </a:p>
          <a:p>
            <a:endParaRPr lang="en-GB" sz="110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end_time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[Time]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VALUES 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avg_cpu_percent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avg_data_io_percent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),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avg_log_write_percent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value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[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avg_DTU_percent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]   </a:t>
            </a:r>
          </a:p>
          <a:p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</a:t>
            </a:r>
            <a:r>
              <a:rPr lang="en-GB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dm_db_resource_stats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GB" sz="1100" dirty="0"/>
          </a:p>
        </p:txBody>
      </p:sp>
      <p:pic>
        <p:nvPicPr>
          <p:cNvPr id="20" name="Picture 19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4A6A6955-CAFC-45BB-A266-770B34CA5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892" y="300069"/>
            <a:ext cx="677362" cy="7225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CDDCDA4-9D4B-4268-A0E9-09FCD74DBC65}"/>
              </a:ext>
            </a:extLst>
          </p:cNvPr>
          <p:cNvSpPr txBox="1"/>
          <p:nvPr/>
        </p:nvSpPr>
        <p:spPr>
          <a:xfrm>
            <a:off x="10008180" y="1033381"/>
            <a:ext cx="18150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200" dirty="0"/>
              <a:t>Azure SQL Database – Single, Elastic Pool &amp; MI</a:t>
            </a:r>
            <a:endParaRPr lang="en-GB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629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9ED5-B65F-4220-AE26-07AA211EE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59" y="405765"/>
            <a:ext cx="10978581" cy="422275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r>
              <a:rPr lang="en-GB" sz="3200"/>
              <a:t>Monitoring Resources for Elastic Pools using DMVs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5673E8-8972-4165-9615-CDD0C1562E9E}"/>
              </a:ext>
            </a:extLst>
          </p:cNvPr>
          <p:cNvSpPr txBox="1"/>
          <p:nvPr/>
        </p:nvSpPr>
        <p:spPr>
          <a:xfrm>
            <a:off x="441959" y="1046654"/>
            <a:ext cx="537800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err="1"/>
              <a:t>sys.elastic_pool_resource_stats</a:t>
            </a:r>
            <a:endParaRPr lang="en-GB" sz="1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Can get CPU, IO, Log, storage consumption and concurrent session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Captures data every 15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History maintained for 14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View exists in Master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Data returned is percentage of maximum allowed limits of for the service tier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b="1">
                <a:highlight>
                  <a:srgbClr val="FFFFFF"/>
                </a:highlight>
              </a:rPr>
              <a:t>If the % returned are consistently higher then performance tune the queries or look to add more resources.</a:t>
            </a:r>
            <a:endParaRPr lang="en-GB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/>
          </a:p>
          <a:p>
            <a:endParaRPr lang="en-GB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  <a:p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B04C98-4B0B-4992-BF3C-8395845EB860}"/>
              </a:ext>
            </a:extLst>
          </p:cNvPr>
          <p:cNvSpPr/>
          <p:nvPr/>
        </p:nvSpPr>
        <p:spPr>
          <a:xfrm>
            <a:off x="440576" y="3467962"/>
            <a:ext cx="64555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b="1" dirty="0">
                <a:highlight>
                  <a:srgbClr val="FFFFFF"/>
                </a:highlight>
              </a:rPr>
              <a:t>Below query returns the average and maximum values for CPU %, data and log I/O over the last 7 days.</a:t>
            </a:r>
            <a:endParaRPr lang="en-GB" sz="1100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avg_cpu_percent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'Average CPU Utilization In %'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avg_cpu_percent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'Maximum CPU Utilization In %'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</a:t>
            </a:r>
            <a:r>
              <a:rPr lang="it-IT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avg_data_io_percent</a:t>
            </a:r>
            <a:r>
              <a:rPr lang="it-IT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'Average Data IO In %'</a:t>
            </a:r>
            <a:r>
              <a:rPr lang="it-IT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it-IT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it-IT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avg_data_io_percent</a:t>
            </a:r>
            <a:r>
              <a:rPr lang="it-IT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it-IT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'Maximum Data IO In %'</a:t>
            </a:r>
            <a:r>
              <a:rPr lang="it-IT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it-IT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avg_log_write_percent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'Average Log Write I/O In %'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MAX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avg_log_write_percent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AS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'Maximum Log Write I/O In %'</a:t>
            </a:r>
            <a:endParaRPr lang="en-GB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 err="1">
                <a:solidFill>
                  <a:srgbClr val="00FF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sys</a:t>
            </a:r>
            <a:r>
              <a:rPr lang="en-GB" sz="11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GB" sz="11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elastic_pool_resource_stats</a:t>
            </a:r>
            <a:endParaRPr lang="en-GB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END_TIME 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DATEADD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day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7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</a:t>
            </a:r>
            <a:r>
              <a:rPr lang="en-GB" sz="11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100" dirty="0">
                <a:solidFill>
                  <a:srgbClr val="FF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GETUTCDATE</a:t>
            </a:r>
            <a:r>
              <a:rPr lang="en-GB" sz="11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</a:t>
            </a:r>
            <a:endParaRPr lang="en-GB" sz="11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294CBD-7E63-4853-A44F-5D8CF64E37E0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GB"/>
          </a:p>
        </p:txBody>
      </p:sp>
      <p:pic>
        <p:nvPicPr>
          <p:cNvPr id="7" name="Picture 6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EC360BB2-204F-4C8C-9334-FA9BBB922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892" y="300069"/>
            <a:ext cx="677362" cy="722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1F5C08-95BA-4754-A70A-1C61E2DE787A}"/>
              </a:ext>
            </a:extLst>
          </p:cNvPr>
          <p:cNvSpPr txBox="1"/>
          <p:nvPr/>
        </p:nvSpPr>
        <p:spPr>
          <a:xfrm>
            <a:off x="10008180" y="1033381"/>
            <a:ext cx="18150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200" dirty="0"/>
              <a:t>Azure SQL Database – </a:t>
            </a:r>
            <a:r>
              <a:rPr lang="en-GB" sz="1200"/>
              <a:t>Single, Elastic Pool &amp; MI</a:t>
            </a:r>
            <a:endParaRPr lang="en-GB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8414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-1712420" y="-797413"/>
            <a:ext cx="11923990" cy="899537"/>
          </a:xfrm>
          <a:prstGeom prst="rect">
            <a:avLst/>
          </a:prstGeom>
        </p:spPr>
        <p:txBody>
          <a:bodyPr vert="horz" wrap="square" lIns="448212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-102" baseline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13" b="0" i="0" u="none" strike="noStrike" kern="1200" cap="none" spc="-102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207DD0-9C74-4778-A34C-19ED629C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562374"/>
            <a:ext cx="5826760" cy="764225"/>
          </a:xfrm>
        </p:spPr>
        <p:txBody>
          <a:bodyPr>
            <a:normAutofit/>
          </a:bodyPr>
          <a:lstStyle/>
          <a:p>
            <a:r>
              <a:rPr lang="en-GB" b="1"/>
              <a:t>Intelligent Performance</a:t>
            </a:r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C2B6A0-BADE-40EE-BA7B-105090283EC6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2888E9-6142-4E57-A16F-1328EF7C2B55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A508CE-217D-4B6D-A9A6-A4B411E05D4A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F9F186-C283-4FFF-9EE0-08AA9BC78BCE}"/>
              </a:ext>
            </a:extLst>
          </p:cNvPr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pic>
        <p:nvPicPr>
          <p:cNvPr id="12" name="Picture Placeholder 11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7314F797-78EA-49D3-A447-F831BF7520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4" r="220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508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9ED5-B65F-4220-AE26-07AA211EE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" y="367927"/>
            <a:ext cx="11539833" cy="422275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r>
              <a:rPr lang="en-GB" sz="3200" dirty="0"/>
              <a:t>Intelligent Performance – Performance Overview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BC7F6-0164-4BC1-B331-17063EA5C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170" y="897316"/>
            <a:ext cx="7340520" cy="5762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9FBFE7-AD44-487B-87AE-6DBDA51A1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96" y="994297"/>
            <a:ext cx="3066760" cy="2131462"/>
          </a:xfrm>
          <a:custGeom>
            <a:avLst/>
            <a:gdLst>
              <a:gd name="connsiteX0" fmla="*/ 0 w 3066760"/>
              <a:gd name="connsiteY0" fmla="*/ 0 h 2131462"/>
              <a:gd name="connsiteX1" fmla="*/ 449791 w 3066760"/>
              <a:gd name="connsiteY1" fmla="*/ 0 h 2131462"/>
              <a:gd name="connsiteX2" fmla="*/ 930251 w 3066760"/>
              <a:gd name="connsiteY2" fmla="*/ 0 h 2131462"/>
              <a:gd name="connsiteX3" fmla="*/ 1441377 w 3066760"/>
              <a:gd name="connsiteY3" fmla="*/ 0 h 2131462"/>
              <a:gd name="connsiteX4" fmla="*/ 1860501 w 3066760"/>
              <a:gd name="connsiteY4" fmla="*/ 0 h 2131462"/>
              <a:gd name="connsiteX5" fmla="*/ 2432963 w 3066760"/>
              <a:gd name="connsiteY5" fmla="*/ 0 h 2131462"/>
              <a:gd name="connsiteX6" fmla="*/ 3066760 w 3066760"/>
              <a:gd name="connsiteY6" fmla="*/ 0 h 2131462"/>
              <a:gd name="connsiteX7" fmla="*/ 3066760 w 3066760"/>
              <a:gd name="connsiteY7" fmla="*/ 554180 h 2131462"/>
              <a:gd name="connsiteX8" fmla="*/ 3066760 w 3066760"/>
              <a:gd name="connsiteY8" fmla="*/ 1087046 h 2131462"/>
              <a:gd name="connsiteX9" fmla="*/ 3066760 w 3066760"/>
              <a:gd name="connsiteY9" fmla="*/ 1598597 h 2131462"/>
              <a:gd name="connsiteX10" fmla="*/ 3066760 w 3066760"/>
              <a:gd name="connsiteY10" fmla="*/ 2131462 h 2131462"/>
              <a:gd name="connsiteX11" fmla="*/ 2494298 w 3066760"/>
              <a:gd name="connsiteY11" fmla="*/ 2131462 h 2131462"/>
              <a:gd name="connsiteX12" fmla="*/ 1952504 w 3066760"/>
              <a:gd name="connsiteY12" fmla="*/ 2131462 h 2131462"/>
              <a:gd name="connsiteX13" fmla="*/ 1533380 w 3066760"/>
              <a:gd name="connsiteY13" fmla="*/ 2131462 h 2131462"/>
              <a:gd name="connsiteX14" fmla="*/ 1022253 w 3066760"/>
              <a:gd name="connsiteY14" fmla="*/ 2131462 h 2131462"/>
              <a:gd name="connsiteX15" fmla="*/ 449791 w 3066760"/>
              <a:gd name="connsiteY15" fmla="*/ 2131462 h 2131462"/>
              <a:gd name="connsiteX16" fmla="*/ 0 w 3066760"/>
              <a:gd name="connsiteY16" fmla="*/ 2131462 h 2131462"/>
              <a:gd name="connsiteX17" fmla="*/ 0 w 3066760"/>
              <a:gd name="connsiteY17" fmla="*/ 1662540 h 2131462"/>
              <a:gd name="connsiteX18" fmla="*/ 0 w 3066760"/>
              <a:gd name="connsiteY18" fmla="*/ 1108360 h 2131462"/>
              <a:gd name="connsiteX19" fmla="*/ 0 w 3066760"/>
              <a:gd name="connsiteY19" fmla="*/ 532866 h 2131462"/>
              <a:gd name="connsiteX20" fmla="*/ 0 w 3066760"/>
              <a:gd name="connsiteY20" fmla="*/ 0 h 2131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66760" h="2131462" fill="none" extrusionOk="0">
                <a:moveTo>
                  <a:pt x="0" y="0"/>
                </a:moveTo>
                <a:cubicBezTo>
                  <a:pt x="200728" y="-5041"/>
                  <a:pt x="308556" y="50589"/>
                  <a:pt x="449791" y="0"/>
                </a:cubicBezTo>
                <a:cubicBezTo>
                  <a:pt x="591026" y="-50589"/>
                  <a:pt x="735236" y="33100"/>
                  <a:pt x="930251" y="0"/>
                </a:cubicBezTo>
                <a:cubicBezTo>
                  <a:pt x="1125266" y="-33100"/>
                  <a:pt x="1338173" y="52804"/>
                  <a:pt x="1441377" y="0"/>
                </a:cubicBezTo>
                <a:cubicBezTo>
                  <a:pt x="1544581" y="-52804"/>
                  <a:pt x="1667846" y="11643"/>
                  <a:pt x="1860501" y="0"/>
                </a:cubicBezTo>
                <a:cubicBezTo>
                  <a:pt x="2053156" y="-11643"/>
                  <a:pt x="2295687" y="2523"/>
                  <a:pt x="2432963" y="0"/>
                </a:cubicBezTo>
                <a:cubicBezTo>
                  <a:pt x="2570239" y="-2523"/>
                  <a:pt x="2834740" y="12040"/>
                  <a:pt x="3066760" y="0"/>
                </a:cubicBezTo>
                <a:cubicBezTo>
                  <a:pt x="3080184" y="180780"/>
                  <a:pt x="3063447" y="327789"/>
                  <a:pt x="3066760" y="554180"/>
                </a:cubicBezTo>
                <a:cubicBezTo>
                  <a:pt x="3070073" y="780571"/>
                  <a:pt x="3062261" y="905000"/>
                  <a:pt x="3066760" y="1087046"/>
                </a:cubicBezTo>
                <a:cubicBezTo>
                  <a:pt x="3071259" y="1269092"/>
                  <a:pt x="3017478" y="1449735"/>
                  <a:pt x="3066760" y="1598597"/>
                </a:cubicBezTo>
                <a:cubicBezTo>
                  <a:pt x="3116042" y="1747459"/>
                  <a:pt x="3033690" y="1987309"/>
                  <a:pt x="3066760" y="2131462"/>
                </a:cubicBezTo>
                <a:cubicBezTo>
                  <a:pt x="2899097" y="2177509"/>
                  <a:pt x="2778146" y="2107382"/>
                  <a:pt x="2494298" y="2131462"/>
                </a:cubicBezTo>
                <a:cubicBezTo>
                  <a:pt x="2210450" y="2155542"/>
                  <a:pt x="2084020" y="2092408"/>
                  <a:pt x="1952504" y="2131462"/>
                </a:cubicBezTo>
                <a:cubicBezTo>
                  <a:pt x="1820988" y="2170516"/>
                  <a:pt x="1723790" y="2130984"/>
                  <a:pt x="1533380" y="2131462"/>
                </a:cubicBezTo>
                <a:cubicBezTo>
                  <a:pt x="1342970" y="2131940"/>
                  <a:pt x="1194217" y="2116381"/>
                  <a:pt x="1022253" y="2131462"/>
                </a:cubicBezTo>
                <a:cubicBezTo>
                  <a:pt x="850289" y="2146543"/>
                  <a:pt x="587718" y="2074039"/>
                  <a:pt x="449791" y="2131462"/>
                </a:cubicBezTo>
                <a:cubicBezTo>
                  <a:pt x="311864" y="2188885"/>
                  <a:pt x="173510" y="2086089"/>
                  <a:pt x="0" y="2131462"/>
                </a:cubicBezTo>
                <a:cubicBezTo>
                  <a:pt x="-40138" y="2032643"/>
                  <a:pt x="11705" y="1784009"/>
                  <a:pt x="0" y="1662540"/>
                </a:cubicBezTo>
                <a:cubicBezTo>
                  <a:pt x="-11705" y="1541071"/>
                  <a:pt x="32107" y="1377764"/>
                  <a:pt x="0" y="1108360"/>
                </a:cubicBezTo>
                <a:cubicBezTo>
                  <a:pt x="-32107" y="838956"/>
                  <a:pt x="6847" y="765976"/>
                  <a:pt x="0" y="532866"/>
                </a:cubicBezTo>
                <a:cubicBezTo>
                  <a:pt x="-6847" y="299756"/>
                  <a:pt x="17897" y="179097"/>
                  <a:pt x="0" y="0"/>
                </a:cubicBezTo>
                <a:close/>
              </a:path>
              <a:path w="3066760" h="2131462" stroke="0" extrusionOk="0">
                <a:moveTo>
                  <a:pt x="0" y="0"/>
                </a:moveTo>
                <a:cubicBezTo>
                  <a:pt x="145013" y="-40016"/>
                  <a:pt x="324735" y="60040"/>
                  <a:pt x="572462" y="0"/>
                </a:cubicBezTo>
                <a:cubicBezTo>
                  <a:pt x="820189" y="-60040"/>
                  <a:pt x="878144" y="20487"/>
                  <a:pt x="1083589" y="0"/>
                </a:cubicBezTo>
                <a:cubicBezTo>
                  <a:pt x="1289034" y="-20487"/>
                  <a:pt x="1399449" y="32568"/>
                  <a:pt x="1533380" y="0"/>
                </a:cubicBezTo>
                <a:cubicBezTo>
                  <a:pt x="1667311" y="-32568"/>
                  <a:pt x="1843108" y="14749"/>
                  <a:pt x="2044507" y="0"/>
                </a:cubicBezTo>
                <a:cubicBezTo>
                  <a:pt x="2245906" y="-14749"/>
                  <a:pt x="2363210" y="56881"/>
                  <a:pt x="2616969" y="0"/>
                </a:cubicBezTo>
                <a:cubicBezTo>
                  <a:pt x="2870728" y="-56881"/>
                  <a:pt x="2850250" y="2510"/>
                  <a:pt x="3066760" y="0"/>
                </a:cubicBezTo>
                <a:cubicBezTo>
                  <a:pt x="3102602" y="125406"/>
                  <a:pt x="3034640" y="255392"/>
                  <a:pt x="3066760" y="468922"/>
                </a:cubicBezTo>
                <a:cubicBezTo>
                  <a:pt x="3098880" y="682452"/>
                  <a:pt x="3047324" y="815526"/>
                  <a:pt x="3066760" y="937843"/>
                </a:cubicBezTo>
                <a:cubicBezTo>
                  <a:pt x="3086196" y="1060160"/>
                  <a:pt x="3009615" y="1325749"/>
                  <a:pt x="3066760" y="1449394"/>
                </a:cubicBezTo>
                <a:cubicBezTo>
                  <a:pt x="3123905" y="1573039"/>
                  <a:pt x="3053702" y="1993839"/>
                  <a:pt x="3066760" y="2131462"/>
                </a:cubicBezTo>
                <a:cubicBezTo>
                  <a:pt x="2898888" y="2132653"/>
                  <a:pt x="2780620" y="2130849"/>
                  <a:pt x="2586301" y="2131462"/>
                </a:cubicBezTo>
                <a:cubicBezTo>
                  <a:pt x="2391982" y="2132075"/>
                  <a:pt x="2182898" y="2124733"/>
                  <a:pt x="2044507" y="2131462"/>
                </a:cubicBezTo>
                <a:cubicBezTo>
                  <a:pt x="1906116" y="2138191"/>
                  <a:pt x="1734289" y="2088976"/>
                  <a:pt x="1594715" y="2131462"/>
                </a:cubicBezTo>
                <a:cubicBezTo>
                  <a:pt x="1455141" y="2173948"/>
                  <a:pt x="1330246" y="2121946"/>
                  <a:pt x="1114256" y="2131462"/>
                </a:cubicBezTo>
                <a:cubicBezTo>
                  <a:pt x="898266" y="2140978"/>
                  <a:pt x="825635" y="2095319"/>
                  <a:pt x="572462" y="2131462"/>
                </a:cubicBezTo>
                <a:cubicBezTo>
                  <a:pt x="319289" y="2167605"/>
                  <a:pt x="163566" y="2107130"/>
                  <a:pt x="0" y="2131462"/>
                </a:cubicBezTo>
                <a:cubicBezTo>
                  <a:pt x="-2730" y="1901410"/>
                  <a:pt x="27969" y="1780690"/>
                  <a:pt x="0" y="1577282"/>
                </a:cubicBezTo>
                <a:cubicBezTo>
                  <a:pt x="-27969" y="1373874"/>
                  <a:pt x="39008" y="1303356"/>
                  <a:pt x="0" y="1087046"/>
                </a:cubicBezTo>
                <a:cubicBezTo>
                  <a:pt x="-39008" y="870736"/>
                  <a:pt x="47906" y="841403"/>
                  <a:pt x="0" y="596809"/>
                </a:cubicBezTo>
                <a:cubicBezTo>
                  <a:pt x="-47906" y="352215"/>
                  <a:pt x="30012" y="207442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4FDDC-7D99-4B21-93B2-AF9C183D5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7328" y="326222"/>
            <a:ext cx="677362" cy="7225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AC571D-32D8-4C85-888B-70E35926A815}"/>
              </a:ext>
            </a:extLst>
          </p:cNvPr>
          <p:cNvSpPr txBox="1"/>
          <p:nvPr/>
        </p:nvSpPr>
        <p:spPr>
          <a:xfrm>
            <a:off x="10164852" y="1002665"/>
            <a:ext cx="16584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200" dirty="0"/>
              <a:t>Azure SQL Database – Single &amp; Elastic Pool</a:t>
            </a:r>
          </a:p>
        </p:txBody>
      </p:sp>
    </p:spTree>
    <p:extLst>
      <p:ext uri="{BB962C8B-B14F-4D97-AF65-F5344CB8AC3E}">
        <p14:creationId xmlns:p14="http://schemas.microsoft.com/office/powerpoint/2010/main" val="133516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9ED5-B65F-4220-AE26-07AA211EE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59" y="405765"/>
            <a:ext cx="10978581" cy="422275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r>
              <a:rPr lang="en-GB" sz="3200"/>
              <a:t>Intelligent Performance – Automatic Tuning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762048-E584-43D7-81CD-FAE6A1E269BF}"/>
              </a:ext>
            </a:extLst>
          </p:cNvPr>
          <p:cNvSpPr txBox="1"/>
          <p:nvPr/>
        </p:nvSpPr>
        <p:spPr>
          <a:xfrm>
            <a:off x="4212547" y="1465245"/>
            <a:ext cx="739602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Automatic Tuning Options 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Create Index – Identifies and creates Indexes, validates performance improvements and reverts the change if performance degrades</a:t>
            </a:r>
          </a:p>
          <a:p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Drop Index – Identifies and drops unused Indexes, validates performance improvements and reverts the change if performance degrades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Force Last Good Plan – Identifies regressed queries due to bad plan and replaces the bad plan with last Good Plan, validates performance improvements and reverts the change if performance does not improve.</a:t>
            </a:r>
          </a:p>
          <a:p>
            <a:endParaRPr lang="en-GB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D50A7E-8B9B-40D0-9116-9B6AE1A5F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82" y="3750213"/>
            <a:ext cx="6783168" cy="22927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F80CA6-1846-4DC2-BA61-A20C04D58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807" y="4035879"/>
            <a:ext cx="6035771" cy="21765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048A42-910A-4938-875F-48C63F9E5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7328" y="326222"/>
            <a:ext cx="677362" cy="7225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60BB5E-EDFB-4208-B7AD-58834C4BE03A}"/>
              </a:ext>
            </a:extLst>
          </p:cNvPr>
          <p:cNvSpPr txBox="1"/>
          <p:nvPr/>
        </p:nvSpPr>
        <p:spPr>
          <a:xfrm>
            <a:off x="10164852" y="1040502"/>
            <a:ext cx="16584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200" dirty="0"/>
              <a:t>Azure SQL Database – </a:t>
            </a:r>
            <a:r>
              <a:rPr lang="en-GB" sz="1200"/>
              <a:t>Single &amp; Elastic Pool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085C5-4041-4C57-A313-64A8F057AC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599" y="1241018"/>
            <a:ext cx="3123752" cy="2210968"/>
          </a:xfrm>
          <a:custGeom>
            <a:avLst/>
            <a:gdLst>
              <a:gd name="connsiteX0" fmla="*/ 0 w 3123752"/>
              <a:gd name="connsiteY0" fmla="*/ 0 h 2210968"/>
              <a:gd name="connsiteX1" fmla="*/ 489388 w 3123752"/>
              <a:gd name="connsiteY1" fmla="*/ 0 h 2210968"/>
              <a:gd name="connsiteX2" fmla="*/ 1010013 w 3123752"/>
              <a:gd name="connsiteY2" fmla="*/ 0 h 2210968"/>
              <a:gd name="connsiteX3" fmla="*/ 1499401 w 3123752"/>
              <a:gd name="connsiteY3" fmla="*/ 0 h 2210968"/>
              <a:gd name="connsiteX4" fmla="*/ 2082501 w 3123752"/>
              <a:gd name="connsiteY4" fmla="*/ 0 h 2210968"/>
              <a:gd name="connsiteX5" fmla="*/ 2634364 w 3123752"/>
              <a:gd name="connsiteY5" fmla="*/ 0 h 2210968"/>
              <a:gd name="connsiteX6" fmla="*/ 3123752 w 3123752"/>
              <a:gd name="connsiteY6" fmla="*/ 0 h 2210968"/>
              <a:gd name="connsiteX7" fmla="*/ 3123752 w 3123752"/>
              <a:gd name="connsiteY7" fmla="*/ 596961 h 2210968"/>
              <a:gd name="connsiteX8" fmla="*/ 3123752 w 3123752"/>
              <a:gd name="connsiteY8" fmla="*/ 1127594 h 2210968"/>
              <a:gd name="connsiteX9" fmla="*/ 3123752 w 3123752"/>
              <a:gd name="connsiteY9" fmla="*/ 1724555 h 2210968"/>
              <a:gd name="connsiteX10" fmla="*/ 3123752 w 3123752"/>
              <a:gd name="connsiteY10" fmla="*/ 2210968 h 2210968"/>
              <a:gd name="connsiteX11" fmla="*/ 2634364 w 3123752"/>
              <a:gd name="connsiteY11" fmla="*/ 2210968 h 2210968"/>
              <a:gd name="connsiteX12" fmla="*/ 2207451 w 3123752"/>
              <a:gd name="connsiteY12" fmla="*/ 2210968 h 2210968"/>
              <a:gd name="connsiteX13" fmla="*/ 1686826 w 3123752"/>
              <a:gd name="connsiteY13" fmla="*/ 2210968 h 2210968"/>
              <a:gd name="connsiteX14" fmla="*/ 1259913 w 3123752"/>
              <a:gd name="connsiteY14" fmla="*/ 2210968 h 2210968"/>
              <a:gd name="connsiteX15" fmla="*/ 833001 w 3123752"/>
              <a:gd name="connsiteY15" fmla="*/ 2210968 h 2210968"/>
              <a:gd name="connsiteX16" fmla="*/ 0 w 3123752"/>
              <a:gd name="connsiteY16" fmla="*/ 2210968 h 2210968"/>
              <a:gd name="connsiteX17" fmla="*/ 0 w 3123752"/>
              <a:gd name="connsiteY17" fmla="*/ 1658226 h 2210968"/>
              <a:gd name="connsiteX18" fmla="*/ 0 w 3123752"/>
              <a:gd name="connsiteY18" fmla="*/ 1171813 h 2210968"/>
              <a:gd name="connsiteX19" fmla="*/ 0 w 3123752"/>
              <a:gd name="connsiteY19" fmla="*/ 663290 h 2210968"/>
              <a:gd name="connsiteX20" fmla="*/ 0 w 3123752"/>
              <a:gd name="connsiteY20" fmla="*/ 0 h 221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123752" h="2210968" fill="none" extrusionOk="0">
                <a:moveTo>
                  <a:pt x="0" y="0"/>
                </a:moveTo>
                <a:cubicBezTo>
                  <a:pt x="132976" y="-22223"/>
                  <a:pt x="390941" y="26927"/>
                  <a:pt x="489388" y="0"/>
                </a:cubicBezTo>
                <a:cubicBezTo>
                  <a:pt x="587835" y="-26927"/>
                  <a:pt x="894108" y="7048"/>
                  <a:pt x="1010013" y="0"/>
                </a:cubicBezTo>
                <a:cubicBezTo>
                  <a:pt x="1125919" y="-7048"/>
                  <a:pt x="1352173" y="31610"/>
                  <a:pt x="1499401" y="0"/>
                </a:cubicBezTo>
                <a:cubicBezTo>
                  <a:pt x="1646629" y="-31610"/>
                  <a:pt x="1915070" y="6836"/>
                  <a:pt x="2082501" y="0"/>
                </a:cubicBezTo>
                <a:cubicBezTo>
                  <a:pt x="2249932" y="-6836"/>
                  <a:pt x="2482279" y="27609"/>
                  <a:pt x="2634364" y="0"/>
                </a:cubicBezTo>
                <a:cubicBezTo>
                  <a:pt x="2786449" y="-27609"/>
                  <a:pt x="3022516" y="55963"/>
                  <a:pt x="3123752" y="0"/>
                </a:cubicBezTo>
                <a:cubicBezTo>
                  <a:pt x="3137756" y="292007"/>
                  <a:pt x="3086632" y="303205"/>
                  <a:pt x="3123752" y="596961"/>
                </a:cubicBezTo>
                <a:cubicBezTo>
                  <a:pt x="3160872" y="890717"/>
                  <a:pt x="3082675" y="1017811"/>
                  <a:pt x="3123752" y="1127594"/>
                </a:cubicBezTo>
                <a:cubicBezTo>
                  <a:pt x="3164829" y="1237377"/>
                  <a:pt x="3067544" y="1574462"/>
                  <a:pt x="3123752" y="1724555"/>
                </a:cubicBezTo>
                <a:cubicBezTo>
                  <a:pt x="3179960" y="1874648"/>
                  <a:pt x="3078531" y="2103878"/>
                  <a:pt x="3123752" y="2210968"/>
                </a:cubicBezTo>
                <a:cubicBezTo>
                  <a:pt x="2906179" y="2223285"/>
                  <a:pt x="2864498" y="2176173"/>
                  <a:pt x="2634364" y="2210968"/>
                </a:cubicBezTo>
                <a:cubicBezTo>
                  <a:pt x="2404230" y="2245763"/>
                  <a:pt x="2345335" y="2206684"/>
                  <a:pt x="2207451" y="2210968"/>
                </a:cubicBezTo>
                <a:cubicBezTo>
                  <a:pt x="2069567" y="2215252"/>
                  <a:pt x="1849060" y="2181272"/>
                  <a:pt x="1686826" y="2210968"/>
                </a:cubicBezTo>
                <a:cubicBezTo>
                  <a:pt x="1524593" y="2240664"/>
                  <a:pt x="1359248" y="2197687"/>
                  <a:pt x="1259913" y="2210968"/>
                </a:cubicBezTo>
                <a:cubicBezTo>
                  <a:pt x="1160578" y="2224249"/>
                  <a:pt x="954810" y="2185292"/>
                  <a:pt x="833001" y="2210968"/>
                </a:cubicBezTo>
                <a:cubicBezTo>
                  <a:pt x="711192" y="2236644"/>
                  <a:pt x="352863" y="2204208"/>
                  <a:pt x="0" y="2210968"/>
                </a:cubicBezTo>
                <a:cubicBezTo>
                  <a:pt x="-215" y="1998248"/>
                  <a:pt x="29794" y="1900686"/>
                  <a:pt x="0" y="1658226"/>
                </a:cubicBezTo>
                <a:cubicBezTo>
                  <a:pt x="-29794" y="1415766"/>
                  <a:pt x="37817" y="1344532"/>
                  <a:pt x="0" y="1171813"/>
                </a:cubicBezTo>
                <a:cubicBezTo>
                  <a:pt x="-37817" y="999094"/>
                  <a:pt x="35707" y="817619"/>
                  <a:pt x="0" y="663290"/>
                </a:cubicBezTo>
                <a:cubicBezTo>
                  <a:pt x="-35707" y="508961"/>
                  <a:pt x="15799" y="138903"/>
                  <a:pt x="0" y="0"/>
                </a:cubicBezTo>
                <a:close/>
              </a:path>
              <a:path w="3123752" h="2210968" stroke="0" extrusionOk="0">
                <a:moveTo>
                  <a:pt x="0" y="0"/>
                </a:moveTo>
                <a:cubicBezTo>
                  <a:pt x="137633" y="-11984"/>
                  <a:pt x="317559" y="28339"/>
                  <a:pt x="520625" y="0"/>
                </a:cubicBezTo>
                <a:cubicBezTo>
                  <a:pt x="723691" y="-28339"/>
                  <a:pt x="835824" y="3659"/>
                  <a:pt x="947538" y="0"/>
                </a:cubicBezTo>
                <a:cubicBezTo>
                  <a:pt x="1059252" y="-3659"/>
                  <a:pt x="1230899" y="15424"/>
                  <a:pt x="1436926" y="0"/>
                </a:cubicBezTo>
                <a:cubicBezTo>
                  <a:pt x="1642953" y="-15424"/>
                  <a:pt x="1842506" y="40847"/>
                  <a:pt x="2020026" y="0"/>
                </a:cubicBezTo>
                <a:cubicBezTo>
                  <a:pt x="2197546" y="-40847"/>
                  <a:pt x="2323990" y="18407"/>
                  <a:pt x="2603127" y="0"/>
                </a:cubicBezTo>
                <a:cubicBezTo>
                  <a:pt x="2882264" y="-18407"/>
                  <a:pt x="2866289" y="27251"/>
                  <a:pt x="3123752" y="0"/>
                </a:cubicBezTo>
                <a:cubicBezTo>
                  <a:pt x="3124347" y="266187"/>
                  <a:pt x="3092056" y="425422"/>
                  <a:pt x="3123752" y="552742"/>
                </a:cubicBezTo>
                <a:cubicBezTo>
                  <a:pt x="3155448" y="680062"/>
                  <a:pt x="3075619" y="958272"/>
                  <a:pt x="3123752" y="1061265"/>
                </a:cubicBezTo>
                <a:cubicBezTo>
                  <a:pt x="3171885" y="1164258"/>
                  <a:pt x="3121213" y="1358068"/>
                  <a:pt x="3123752" y="1547678"/>
                </a:cubicBezTo>
                <a:cubicBezTo>
                  <a:pt x="3126291" y="1737288"/>
                  <a:pt x="3058760" y="2044211"/>
                  <a:pt x="3123752" y="2210968"/>
                </a:cubicBezTo>
                <a:cubicBezTo>
                  <a:pt x="2914390" y="2224830"/>
                  <a:pt x="2801751" y="2189191"/>
                  <a:pt x="2696839" y="2210968"/>
                </a:cubicBezTo>
                <a:cubicBezTo>
                  <a:pt x="2591927" y="2232745"/>
                  <a:pt x="2343485" y="2209295"/>
                  <a:pt x="2207451" y="2210968"/>
                </a:cubicBezTo>
                <a:cubicBezTo>
                  <a:pt x="2071417" y="2212641"/>
                  <a:pt x="1795591" y="2142780"/>
                  <a:pt x="1624351" y="2210968"/>
                </a:cubicBezTo>
                <a:cubicBezTo>
                  <a:pt x="1453111" y="2279156"/>
                  <a:pt x="1291487" y="2173667"/>
                  <a:pt x="1134963" y="2210968"/>
                </a:cubicBezTo>
                <a:cubicBezTo>
                  <a:pt x="978439" y="2248269"/>
                  <a:pt x="755247" y="2207205"/>
                  <a:pt x="551863" y="2210968"/>
                </a:cubicBezTo>
                <a:cubicBezTo>
                  <a:pt x="348479" y="2214731"/>
                  <a:pt x="172689" y="2199062"/>
                  <a:pt x="0" y="2210968"/>
                </a:cubicBezTo>
                <a:cubicBezTo>
                  <a:pt x="-60023" y="2092858"/>
                  <a:pt x="38795" y="1870727"/>
                  <a:pt x="0" y="1680336"/>
                </a:cubicBezTo>
                <a:cubicBezTo>
                  <a:pt x="-38795" y="1489945"/>
                  <a:pt x="15321" y="1409773"/>
                  <a:pt x="0" y="1171813"/>
                </a:cubicBezTo>
                <a:cubicBezTo>
                  <a:pt x="-15321" y="933853"/>
                  <a:pt x="52824" y="779425"/>
                  <a:pt x="0" y="596961"/>
                </a:cubicBezTo>
                <a:cubicBezTo>
                  <a:pt x="-52824" y="414497"/>
                  <a:pt x="18319" y="195416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60847240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258257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A04BBC-0500-4D57-90E0-6F88BC305339}"/>
              </a:ext>
            </a:extLst>
          </p:cNvPr>
          <p:cNvSpPr txBox="1"/>
          <p:nvPr/>
        </p:nvSpPr>
        <p:spPr>
          <a:xfrm>
            <a:off x="589429" y="3009900"/>
            <a:ext cx="9761071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7200" dirty="0"/>
              <a:t>DEMO</a:t>
            </a:r>
            <a:endParaRPr lang="en-GB" sz="5400" dirty="0"/>
          </a:p>
          <a:p>
            <a:pPr algn="l"/>
            <a:r>
              <a:rPr lang="en-GB" sz="4400"/>
              <a:t>Automatic Tuning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798191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-1712420" y="-797413"/>
            <a:ext cx="11923990" cy="899537"/>
          </a:xfrm>
          <a:prstGeom prst="rect">
            <a:avLst/>
          </a:prstGeom>
        </p:spPr>
        <p:txBody>
          <a:bodyPr vert="horz" wrap="square" lIns="448212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-102" baseline="0">
                <a:ln w="3175">
                  <a:noFill/>
                </a:ln>
                <a:gradFill>
                  <a:gsLst>
                    <a:gs pos="7080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313" b="0" i="0" u="none" strike="noStrike" kern="1200" cap="none" spc="-102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F268BD-4C91-4F07-A5B1-F0AF3A035D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41" y="1811337"/>
            <a:ext cx="5826760" cy="29567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35915" lvl="1"/>
            <a:br>
              <a:rPr lang="en-GB" sz="2000" b="1" dirty="0"/>
            </a:br>
            <a:r>
              <a:rPr lang="en-GB" sz="4400" b="1" dirty="0">
                <a:latin typeface="+mj-lt"/>
                <a:ea typeface="+mj-ea"/>
                <a:cs typeface="+mj-cs"/>
              </a:rPr>
              <a:t>Monitoring and Troubleshooting</a:t>
            </a:r>
            <a:endParaRPr lang="en-GB" b="1" dirty="0">
              <a:latin typeface="Segoe UI Semilight"/>
              <a:cs typeface="Segoe UI Semilight"/>
            </a:endParaRPr>
          </a:p>
          <a:p>
            <a:pPr marL="335915" lvl="1"/>
            <a:endParaRPr lang="en-GB" b="1" dirty="0">
              <a:latin typeface="Segoe UI Semilight"/>
              <a:cs typeface="Segoe UI Semilight"/>
            </a:endParaRPr>
          </a:p>
        </p:txBody>
      </p:sp>
      <p:pic>
        <p:nvPicPr>
          <p:cNvPr id="18" name="Picture Placeholder 17" descr="A person sitting at a desk with a computer and smiling at the camera&#10;&#10;Description automatically generated">
            <a:extLst>
              <a:ext uri="{FF2B5EF4-FFF2-40B4-BE49-F238E27FC236}">
                <a16:creationId xmlns:a16="http://schemas.microsoft.com/office/drawing/2014/main" id="{1B2E766C-647C-464E-A0F2-2CF400173A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4" r="220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846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233359-609A-4EC6-8880-8BAC0278B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78" y="3084946"/>
            <a:ext cx="3512484" cy="316123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FB2597-5929-4686-B14F-B9ECC3E9CAB6}"/>
              </a:ext>
            </a:extLst>
          </p:cNvPr>
          <p:cNvSpPr txBox="1">
            <a:spLocks/>
          </p:cNvSpPr>
          <p:nvPr/>
        </p:nvSpPr>
        <p:spPr>
          <a:xfrm>
            <a:off x="0" y="405765"/>
            <a:ext cx="12192000" cy="5536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   Identify CPU Performance issues using DMVs</a:t>
            </a:r>
          </a:p>
        </p:txBody>
      </p:sp>
      <p:pic>
        <p:nvPicPr>
          <p:cNvPr id="9" name="Picture 8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7E3CEC92-9146-4921-A5E1-71B5A147A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2892" y="300069"/>
            <a:ext cx="677362" cy="7225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53AC38-F5EE-4742-8CAE-F320E3B54AC4}"/>
              </a:ext>
            </a:extLst>
          </p:cNvPr>
          <p:cNvSpPr txBox="1"/>
          <p:nvPr/>
        </p:nvSpPr>
        <p:spPr>
          <a:xfrm>
            <a:off x="73959" y="1223682"/>
            <a:ext cx="12118041" cy="5755422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Monitor performance issues occurring </a:t>
            </a:r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NOW</a:t>
            </a:r>
            <a:r>
              <a:rPr lang="en-US" sz="2000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with DMVs. 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sys.dm_exec_requests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sys.dm_exec_query_stats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and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sys.dm_exec_sql_text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sys.dm_os_waiting_tasks 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sys.dm_db_resource_stats</a:t>
            </a: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sys.resource_stats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sys.elastic_pool_resource_stats</a:t>
            </a:r>
            <a:r>
              <a:rPr lang="en-GB" sz="2000" b="1" baseline="30000" dirty="0" err="1">
                <a:latin typeface="Segoe UI" panose="020B0502040204020203" pitchFamily="34" charset="0"/>
                <a:cs typeface="Segoe UI" panose="020B0502040204020203" pitchFamily="34" charset="0"/>
              </a:rPr>
              <a:t>NEW</a:t>
            </a:r>
            <a:endParaRPr lang="en-GB" sz="2000" b="1" cap="small" baseline="30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Otherwise, use Query Store to monitor </a:t>
            </a:r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PAST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performance issues</a:t>
            </a:r>
          </a:p>
          <a:p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sys.query_store_query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sys.query_store_plan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sys.query_store_runtime_stats</a:t>
            </a:r>
            <a:endParaRPr lang="en-US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000" dirty="0">
              <a:latin typeface="Arial Nova" panose="020B05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078CF8-0F0E-48EB-83A8-6611CDF7E9A7}"/>
              </a:ext>
            </a:extLst>
          </p:cNvPr>
          <p:cNvSpPr txBox="1"/>
          <p:nvPr/>
        </p:nvSpPr>
        <p:spPr>
          <a:xfrm>
            <a:off x="10008180" y="976409"/>
            <a:ext cx="18150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200" dirty="0"/>
              <a:t>Azure SQL Database – Single, Elastic Pool &amp; MI</a:t>
            </a:r>
            <a:endParaRPr lang="en-GB" sz="1200" dirty="0">
              <a:cs typeface="Calibri"/>
            </a:endParaRPr>
          </a:p>
        </p:txBody>
      </p:sp>
      <p:sp>
        <p:nvSpPr>
          <p:cNvPr id="4" name="AutoShape 2" descr="SQL Server 2016 Query Store tree in SSMS Object Explorer">
            <a:extLst>
              <a:ext uri="{FF2B5EF4-FFF2-40B4-BE49-F238E27FC236}">
                <a16:creationId xmlns:a16="http://schemas.microsoft.com/office/drawing/2014/main" id="{E430321C-6D98-44BC-B6F8-6FDC5BAE75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12B47B5-7586-4A5A-8039-A12A7EF1553B}"/>
              </a:ext>
            </a:extLst>
          </p:cNvPr>
          <p:cNvSpPr/>
          <p:nvPr/>
        </p:nvSpPr>
        <p:spPr>
          <a:xfrm>
            <a:off x="7906870" y="4397325"/>
            <a:ext cx="2958351" cy="216060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41628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9ED5-B65F-4220-AE26-07AA211EE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59" y="405765"/>
            <a:ext cx="10978581" cy="422275"/>
          </a:xfr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/>
          <a:p>
            <a:r>
              <a:rPr lang="en-GB" sz="3200" dirty="0"/>
              <a:t>Monitoring with Azure Log Analytics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27DE43F-A9BF-4E0E-996B-9328D24013D1}"/>
              </a:ext>
            </a:extLst>
          </p:cNvPr>
          <p:cNvSpPr txBox="1">
            <a:spLocks/>
          </p:cNvSpPr>
          <p:nvPr/>
        </p:nvSpPr>
        <p:spPr>
          <a:xfrm>
            <a:off x="368748" y="1183789"/>
            <a:ext cx="5134428" cy="3596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Monitoring Azure SQL Database at scale</a:t>
            </a:r>
          </a:p>
          <a:p>
            <a:pPr lvl="1"/>
            <a:r>
              <a:rPr lang="en-US" sz="1600" dirty="0"/>
              <a:t>Integrated with Operations Management Suite</a:t>
            </a:r>
          </a:p>
          <a:p>
            <a:pPr lvl="1"/>
            <a:r>
              <a:rPr lang="en-US" sz="1600" dirty="0"/>
              <a:t>Monitor entire Azure SQL Database estate across multiple subscriptions </a:t>
            </a:r>
          </a:p>
          <a:p>
            <a:pPr lvl="1"/>
            <a:r>
              <a:rPr lang="en-US" sz="1600" dirty="0"/>
              <a:t>Provides a view into raw telemetry</a:t>
            </a:r>
          </a:p>
          <a:p>
            <a:pPr lvl="1"/>
            <a:endParaRPr lang="en-US" sz="1600" dirty="0"/>
          </a:p>
          <a:p>
            <a:r>
              <a:rPr lang="en-US" sz="1600" dirty="0"/>
              <a:t>Monitored activities </a:t>
            </a:r>
          </a:p>
          <a:p>
            <a:pPr lvl="1"/>
            <a:r>
              <a:rPr lang="en-ZA" sz="1600" dirty="0"/>
              <a:t>Resource usage</a:t>
            </a:r>
          </a:p>
          <a:p>
            <a:pPr lvl="1"/>
            <a:r>
              <a:rPr lang="en-ZA" sz="1600" dirty="0"/>
              <a:t>Query performance </a:t>
            </a:r>
          </a:p>
          <a:p>
            <a:pPr lvl="1"/>
            <a:r>
              <a:rPr lang="en-ZA" sz="1600" dirty="0"/>
              <a:t>SQL errors</a:t>
            </a:r>
          </a:p>
          <a:p>
            <a:pPr lvl="1"/>
            <a:r>
              <a:rPr lang="en-ZA" sz="1600" dirty="0"/>
              <a:t>Timeouts</a:t>
            </a:r>
          </a:p>
          <a:p>
            <a:pPr lvl="1"/>
            <a:r>
              <a:rPr lang="en-ZA" sz="1600" dirty="0"/>
              <a:t>Blocking </a:t>
            </a:r>
          </a:p>
          <a:p>
            <a:pPr lvl="1"/>
            <a:r>
              <a:rPr lang="en-ZA" sz="1600" dirty="0"/>
              <a:t>Intelligent insights</a:t>
            </a:r>
            <a:endParaRPr lang="en-US" sz="1600" dirty="0"/>
          </a:p>
        </p:txBody>
      </p:sp>
      <p:pic>
        <p:nvPicPr>
          <p:cNvPr id="10" name="picture">
            <a:extLst>
              <a:ext uri="{FF2B5EF4-FFF2-40B4-BE49-F238E27FC236}">
                <a16:creationId xmlns:a16="http://schemas.microsoft.com/office/drawing/2014/main" id="{D6AF8B7F-5AC9-4C2B-8A86-31DA2D1A45D7}"/>
              </a:ext>
            </a:extLst>
          </p:cNvPr>
          <p:cNvPicPr/>
          <p:nvPr/>
        </p:nvPicPr>
        <p:blipFill>
          <a:blip r:embed="rId3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053" y="1323329"/>
            <a:ext cx="6965576" cy="3637809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E091592-B511-4419-BD2F-0E88ABC38FCB}"/>
              </a:ext>
            </a:extLst>
          </p:cNvPr>
          <p:cNvSpPr txBox="1">
            <a:spLocks/>
          </p:cNvSpPr>
          <p:nvPr/>
        </p:nvSpPr>
        <p:spPr>
          <a:xfrm>
            <a:off x="209478" y="4961139"/>
            <a:ext cx="12317461" cy="1660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Insights into databases performance</a:t>
            </a:r>
          </a:p>
          <a:p>
            <a:pPr lvl="1"/>
            <a:r>
              <a:rPr lang="en-ZA" sz="1600" dirty="0"/>
              <a:t>Built-in intelligence that continuously monitors database usage</a:t>
            </a:r>
          </a:p>
          <a:p>
            <a:pPr lvl="1"/>
            <a:r>
              <a:rPr lang="en-ZA" sz="1600" dirty="0"/>
              <a:t>Uses Artificial Intelligence to detect disruptive events that cause poor performance</a:t>
            </a:r>
            <a:endParaRPr lang="en-US" sz="1600" dirty="0"/>
          </a:p>
          <a:p>
            <a:pPr lvl="1"/>
            <a:r>
              <a:rPr lang="en-ZA" sz="1600" dirty="0"/>
              <a:t>Generates diagnostic log with intelligent assessment for disruptive events</a:t>
            </a:r>
          </a:p>
          <a:p>
            <a:pPr lvl="1"/>
            <a:r>
              <a:rPr lang="en-ZA" sz="1600" dirty="0"/>
              <a:t>Performs root cause analysis and provides remediation where possible for performance improvements</a:t>
            </a:r>
          </a:p>
        </p:txBody>
      </p:sp>
      <p:pic>
        <p:nvPicPr>
          <p:cNvPr id="3" name="Picture 2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BEE59B3A-F278-425E-B9AB-723F6431B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2892" y="129153"/>
            <a:ext cx="677362" cy="7225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644004-4C87-40B7-A64B-E4B61DB2D1A8}"/>
              </a:ext>
            </a:extLst>
          </p:cNvPr>
          <p:cNvSpPr txBox="1"/>
          <p:nvPr/>
        </p:nvSpPr>
        <p:spPr>
          <a:xfrm>
            <a:off x="10008180" y="819736"/>
            <a:ext cx="181507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sz="1200" dirty="0"/>
              <a:t>Azure SQL Database – </a:t>
            </a:r>
            <a:r>
              <a:rPr lang="en-GB" sz="1200"/>
              <a:t>Single, Elastic Pool &amp; MI</a:t>
            </a:r>
            <a:endParaRPr lang="en-GB" sz="12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0323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9-51027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_CONFIDENTIAL_v04.potx" id="{A39623A4-DF72-47A4-96E2-174F3239EAB2}" vid="{A6C15879-F4A4-4293-A3FB-BF2C930CA64B}"/>
    </a:ext>
  </a:extLst>
</a:theme>
</file>

<file path=ppt/theme/theme3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2018_35.potx" id="{89C3E9E8-B985-43D6-BF96-322D69290E14}" vid="{10512B29-90CA-4E79-A405-1D09C224452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9bd09cec-7457-4e44-aff6-196092d9175a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CD2547941699041A6BDCF797E1E2760" ma:contentTypeVersion="11" ma:contentTypeDescription="Create a new document." ma:contentTypeScope="" ma:versionID="1ecaf0ebdb7014c6cbf152b94b113f56">
  <xsd:schema xmlns:xsd="http://www.w3.org/2001/XMLSchema" xmlns:xs="http://www.w3.org/2001/XMLSchema" xmlns:p="http://schemas.microsoft.com/office/2006/metadata/properties" xmlns:ns1="http://schemas.microsoft.com/sharepoint/v3" xmlns:ns2="9bd09cec-7457-4e44-aff6-196092d9175a" xmlns:ns3="69e52124-d2b2-493e-a968-f03a573c24e0" targetNamespace="http://schemas.microsoft.com/office/2006/metadata/properties" ma:root="true" ma:fieldsID="bb773f25fde8cec971c12447f8800b79" ns1:_="" ns2:_="" ns3:_="">
    <xsd:import namespace="http://schemas.microsoft.com/sharepoint/v3"/>
    <xsd:import namespace="9bd09cec-7457-4e44-aff6-196092d9175a"/>
    <xsd:import namespace="69e52124-d2b2-493e-a968-f03a573c24e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d09cec-7457-4e44-aff6-196092d917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e52124-d2b2-493e-a968-f03a573c24e0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35A2CE-713A-4CEB-8CA6-C71342B6483B}">
  <ds:schemaRefs>
    <ds:schemaRef ds:uri="http://purl.org/dc/terms/"/>
    <ds:schemaRef ds:uri="69e52124-d2b2-493e-a968-f03a573c24e0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9bd09cec-7457-4e44-aff6-196092d9175a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60143CB-8AA2-4C76-8100-3B05C9BE92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bd09cec-7457-4e44-aff6-196092d9175a"/>
    <ds:schemaRef ds:uri="69e52124-d2b2-493e-a968-f03a573c24e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7818B05-5AB5-46EE-AD15-CA609FF002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10979</TotalTime>
  <Words>2264</Words>
  <Application>Microsoft Office PowerPoint</Application>
  <PresentationFormat>Widescreen</PresentationFormat>
  <Paragraphs>279</Paragraphs>
  <Slides>24</Slides>
  <Notes>16</Notes>
  <HiddenSlides>3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Arial</vt:lpstr>
      <vt:lpstr>Arial Nova</vt:lpstr>
      <vt:lpstr>Calibri</vt:lpstr>
      <vt:lpstr>Calibri Light</vt:lpstr>
      <vt:lpstr>Consolas</vt:lpstr>
      <vt:lpstr>Segoe UI</vt:lpstr>
      <vt:lpstr>Segoe UI Black</vt:lpstr>
      <vt:lpstr>Segoe UI Light</vt:lpstr>
      <vt:lpstr>Segoe UI Light (Headings)</vt:lpstr>
      <vt:lpstr>Segoe UI Semibold</vt:lpstr>
      <vt:lpstr>Segoe UI Semilight</vt:lpstr>
      <vt:lpstr>SFMono-Regular</vt:lpstr>
      <vt:lpstr>Times New Roman</vt:lpstr>
      <vt:lpstr>Wingdings</vt:lpstr>
      <vt:lpstr>Office Theme</vt:lpstr>
      <vt:lpstr>9-51027_Microsoft_Ready_Template</vt:lpstr>
      <vt:lpstr>WHITE TEMPLATE</vt:lpstr>
      <vt:lpstr>Performance Monitoring, Tuning and Securing SQL Databases in Azure</vt:lpstr>
      <vt:lpstr>Table of Contents</vt:lpstr>
      <vt:lpstr>Intelligent Performance</vt:lpstr>
      <vt:lpstr>Intelligent Performance – Performance Overview </vt:lpstr>
      <vt:lpstr>Intelligent Performance – Automatic Tuning </vt:lpstr>
      <vt:lpstr>PowerPoint Presentation</vt:lpstr>
      <vt:lpstr>PowerPoint Presentation</vt:lpstr>
      <vt:lpstr>PowerPoint Presentation</vt:lpstr>
      <vt:lpstr>Monitoring with Azure Log Analytics</vt:lpstr>
      <vt:lpstr>TOP TIPS</vt:lpstr>
      <vt:lpstr>PowerPoint Presentation</vt:lpstr>
      <vt:lpstr>Security</vt:lpstr>
      <vt:lpstr>Data Security Challenges - Assume Breach</vt:lpstr>
      <vt:lpstr>Industry-Leading Security </vt:lpstr>
      <vt:lpstr>Data Discovery &amp; Classification (Information Protection)</vt:lpstr>
      <vt:lpstr>Vulnerability Assessment</vt:lpstr>
      <vt:lpstr>Threat Detection</vt:lpstr>
      <vt:lpstr>The largest compliance portfolio in the industry</vt:lpstr>
      <vt:lpstr>PowerPoint Presentation</vt:lpstr>
      <vt:lpstr>PowerPoint Presentation</vt:lpstr>
      <vt:lpstr>PowerPoint Presentation</vt:lpstr>
      <vt:lpstr>Monitoring Resources using DMVs</vt:lpstr>
      <vt:lpstr>Monitoring Resources for Elastic Pools using DMVs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SQL Database Performance monitoring and Tuning</dc:title>
  <dc:creator>Manish Kumar</dc:creator>
  <cp:lastModifiedBy>Mark Jones</cp:lastModifiedBy>
  <cp:revision>737</cp:revision>
  <dcterms:created xsi:type="dcterms:W3CDTF">2019-02-01T14:39:42Z</dcterms:created>
  <dcterms:modified xsi:type="dcterms:W3CDTF">2019-11-27T14:07:38Z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maniskum@microsoft.com</vt:lpwstr>
  </property>
  <property fmtid="{D5CDD505-2E9C-101B-9397-08002B2CF9AE}" pid="5" name="MSIP_Label_f42aa342-8706-4288-bd11-ebb85995028c_SetDate">
    <vt:lpwstr>2019-02-03T19:29:03.2870865Z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0f395920-bb17-4ffa-81a9-06c395fc2131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0x0101002CD2547941699041A6BDCF797E1E2760</vt:lpwstr>
  </property>
</Properties>
</file>